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82" r:id="rId5"/>
    <p:sldId id="283" r:id="rId6"/>
    <p:sldId id="284" r:id="rId7"/>
    <p:sldId id="285" r:id="rId8"/>
    <p:sldId id="286" r:id="rId9"/>
    <p:sldId id="312" r:id="rId10"/>
    <p:sldId id="259" r:id="rId11"/>
    <p:sldId id="287" r:id="rId12"/>
    <p:sldId id="288" r:id="rId13"/>
    <p:sldId id="289" r:id="rId14"/>
    <p:sldId id="290" r:id="rId15"/>
    <p:sldId id="291" r:id="rId16"/>
    <p:sldId id="292" r:id="rId17"/>
    <p:sldId id="293" r:id="rId18"/>
    <p:sldId id="294" r:id="rId19"/>
    <p:sldId id="295" r:id="rId20"/>
    <p:sldId id="260" r:id="rId21"/>
    <p:sldId id="296" r:id="rId22"/>
    <p:sldId id="297" r:id="rId23"/>
    <p:sldId id="298" r:id="rId24"/>
    <p:sldId id="299" r:id="rId25"/>
    <p:sldId id="30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71" autoAdjust="0"/>
    <p:restoredTop sz="94660"/>
  </p:normalViewPr>
  <p:slideViewPr>
    <p:cSldViewPr>
      <p:cViewPr varScale="1">
        <p:scale>
          <a:sx n="60" d="100"/>
          <a:sy n="60" d="100"/>
        </p:scale>
        <p:origin x="7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eguchiy\Desktop\&#20171;&#35703;&#32102;&#20184;&#36027;&#23455;&#24907;&#35519;&#26619;&#20316;&#26989;&#2999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382839962195213E-2"/>
          <c:y val="0.2410898033440961"/>
          <c:w val="0.60349653887638832"/>
          <c:h val="0.73483583147147979"/>
        </c:manualLayout>
      </c:layout>
      <c:pieChart>
        <c:varyColors val="1"/>
        <c:ser>
          <c:idx val="0"/>
          <c:order val="0"/>
          <c:tx>
            <c:strRef>
              <c:f>強化型比較!$D$24</c:f>
              <c:strCache>
                <c:ptCount val="1"/>
                <c:pt idx="0">
                  <c:v>平成２４年４月</c:v>
                </c:pt>
              </c:strCache>
            </c:strRef>
          </c:tx>
          <c:spPr>
            <a:solidFill>
              <a:schemeClr val="tx2">
                <a:lumMod val="40000"/>
                <a:lumOff val="60000"/>
              </a:schemeClr>
            </a:solidFill>
            <a:ln w="3175">
              <a:noFill/>
            </a:ln>
          </c:spPr>
          <c:dPt>
            <c:idx val="0"/>
            <c:bubble3D val="0"/>
            <c:spPr>
              <a:solidFill>
                <a:srgbClr val="FF0000"/>
              </a:solidFill>
              <a:ln w="3175">
                <a:noFill/>
              </a:ln>
            </c:spPr>
          </c:dPt>
          <c:dPt>
            <c:idx val="1"/>
            <c:bubble3D val="0"/>
            <c:spPr>
              <a:solidFill>
                <a:schemeClr val="accent6">
                  <a:lumMod val="60000"/>
                  <a:lumOff val="40000"/>
                </a:schemeClr>
              </a:solidFill>
              <a:ln w="3175">
                <a:noFill/>
              </a:ln>
            </c:spPr>
          </c:dPt>
          <c:dPt>
            <c:idx val="2"/>
            <c:bubble3D val="0"/>
            <c:spPr>
              <a:solidFill>
                <a:schemeClr val="accent3">
                  <a:lumMod val="60000"/>
                  <a:lumOff val="40000"/>
                </a:schemeClr>
              </a:solidFill>
              <a:ln w="3175">
                <a:noFill/>
              </a:ln>
            </c:spPr>
          </c:dPt>
          <c:dLbls>
            <c:dLbl>
              <c:idx val="0"/>
              <c:layout>
                <c:manualLayout>
                  <c:x val="-5.9974598870464448E-2"/>
                  <c:y val="1.4297181430494937E-2"/>
                </c:manualLayout>
              </c:layout>
              <c:tx>
                <c:rich>
                  <a:bodyPr/>
                  <a:lstStyle/>
                  <a:p>
                    <a:r>
                      <a:rPr lang="ja-JP" altLang="en-US" sz="1200" b="1">
                        <a:latin typeface="+mj-ea"/>
                        <a:ea typeface="+mj-ea"/>
                      </a:rPr>
                      <a:t>在宅強化型</a:t>
                    </a:r>
                    <a:endParaRPr lang="en-US" altLang="ja-JP" sz="1200" b="1">
                      <a:latin typeface="+mj-ea"/>
                      <a:ea typeface="+mj-ea"/>
                    </a:endParaRPr>
                  </a:p>
                  <a:p>
                    <a:r>
                      <a:rPr lang="en-US" altLang="ja-JP" sz="1200" b="1">
                        <a:latin typeface="+mj-ea"/>
                        <a:ea typeface="+mj-ea"/>
                      </a:rPr>
                      <a:t> 54</a:t>
                    </a:r>
                    <a:r>
                      <a:rPr lang="ja-JP" altLang="en-US" sz="1200" b="1" smtClean="0">
                        <a:latin typeface="+mj-ea"/>
                        <a:ea typeface="+mj-ea"/>
                      </a:rPr>
                      <a:t>施設</a:t>
                    </a:r>
                    <a:r>
                      <a:rPr lang="en-US" altLang="ja-JP" sz="1200" b="1" smtClean="0">
                        <a:latin typeface="+mj-ea"/>
                        <a:ea typeface="+mj-ea"/>
                      </a:rPr>
                      <a:t> </a:t>
                    </a:r>
                    <a:r>
                      <a:rPr lang="ja-JP" altLang="en-US" sz="1200" b="1" smtClean="0">
                        <a:latin typeface="+mj-ea"/>
                        <a:ea typeface="+mj-ea"/>
                      </a:rPr>
                      <a:t>（</a:t>
                    </a:r>
                    <a:r>
                      <a:rPr lang="en-US" altLang="ja-JP" sz="1200" b="1" smtClean="0">
                        <a:latin typeface="+mj-ea"/>
                        <a:ea typeface="+mj-ea"/>
                      </a:rPr>
                      <a:t>3.1%</a:t>
                    </a:r>
                    <a:r>
                      <a:rPr lang="ja-JP" altLang="en-US" sz="1200" b="1" smtClean="0">
                        <a:latin typeface="+mj-ea"/>
                        <a:ea typeface="+mj-ea"/>
                      </a:rPr>
                      <a:t>）</a:t>
                    </a:r>
                    <a:endParaRPr lang="en-US" altLang="ja-JP" b="1"/>
                  </a:p>
                </c:rich>
              </c:tx>
              <c:showLegendKey val="0"/>
              <c:showVal val="1"/>
              <c:showCatName val="1"/>
              <c:showSerName val="0"/>
              <c:showPercent val="1"/>
              <c:showBubbleSize val="0"/>
              <c:extLst>
                <c:ext xmlns:c15="http://schemas.microsoft.com/office/drawing/2012/chart" uri="{CE6537A1-D6FC-4f65-9D91-7224C49458BB}"/>
              </c:extLst>
            </c:dLbl>
            <c:dLbl>
              <c:idx val="1"/>
              <c:layout>
                <c:manualLayout>
                  <c:x val="-6.3528476746945187E-2"/>
                  <c:y val="0.18085802227295858"/>
                </c:manualLayout>
              </c:layout>
              <c:tx>
                <c:rich>
                  <a:bodyPr/>
                  <a:lstStyle/>
                  <a:p>
                    <a:pPr>
                      <a:defRPr sz="1000" b="1">
                        <a:latin typeface="+mj-ea"/>
                        <a:ea typeface="+mj-ea"/>
                      </a:defRPr>
                    </a:pPr>
                    <a:r>
                      <a:rPr lang="ja-JP" altLang="en-US" sz="1000" b="1" smtClean="0">
                        <a:latin typeface="+mj-ea"/>
                        <a:ea typeface="+mj-ea"/>
                      </a:rPr>
                      <a:t>在宅支援</a:t>
                    </a:r>
                    <a:endParaRPr lang="en-US" altLang="ja-JP" sz="1000" b="1" smtClean="0">
                      <a:latin typeface="+mj-ea"/>
                      <a:ea typeface="+mj-ea"/>
                    </a:endParaRPr>
                  </a:p>
                  <a:p>
                    <a:pPr>
                      <a:defRPr sz="1000" b="1">
                        <a:latin typeface="+mj-ea"/>
                        <a:ea typeface="+mj-ea"/>
                      </a:defRPr>
                    </a:pPr>
                    <a:r>
                      <a:rPr lang="ja-JP" altLang="en-US" sz="1000" b="1" smtClean="0">
                        <a:latin typeface="+mj-ea"/>
                        <a:ea typeface="+mj-ea"/>
                      </a:rPr>
                      <a:t>加算型</a:t>
                    </a:r>
                    <a:endParaRPr lang="en-US" altLang="ja-JP" sz="1000" b="1" smtClean="0">
                      <a:latin typeface="+mj-ea"/>
                      <a:ea typeface="+mj-ea"/>
                    </a:endParaRPr>
                  </a:p>
                  <a:p>
                    <a:pPr>
                      <a:defRPr sz="1000" b="1">
                        <a:latin typeface="+mj-ea"/>
                        <a:ea typeface="+mj-ea"/>
                      </a:defRPr>
                    </a:pPr>
                    <a:r>
                      <a:rPr lang="en-US" altLang="ja-JP" sz="1000" b="1" smtClean="0">
                        <a:latin typeface="+mj-ea"/>
                        <a:ea typeface="+mj-ea"/>
                      </a:rPr>
                      <a:t>166</a:t>
                    </a:r>
                    <a:r>
                      <a:rPr lang="ja-JP" altLang="en-US" sz="1000" b="1" smtClean="0">
                        <a:latin typeface="+mj-ea"/>
                        <a:ea typeface="+mj-ea"/>
                      </a:rPr>
                      <a:t>施設</a:t>
                    </a:r>
                    <a:endParaRPr lang="en-US" altLang="ja-JP" sz="1000" b="1" smtClean="0">
                      <a:latin typeface="+mj-ea"/>
                      <a:ea typeface="+mj-ea"/>
                    </a:endParaRPr>
                  </a:p>
                  <a:p>
                    <a:pPr>
                      <a:defRPr sz="1000" b="1">
                        <a:latin typeface="+mj-ea"/>
                        <a:ea typeface="+mj-ea"/>
                      </a:defRPr>
                    </a:pPr>
                    <a:r>
                      <a:rPr lang="ja-JP" altLang="en-US" sz="1000" b="1" smtClean="0">
                        <a:latin typeface="+mj-ea"/>
                        <a:ea typeface="+mj-ea"/>
                      </a:rPr>
                      <a:t>（</a:t>
                    </a:r>
                    <a:r>
                      <a:rPr lang="en-US" altLang="ja-JP" sz="1000" b="1" smtClean="0">
                        <a:latin typeface="+mj-ea"/>
                        <a:ea typeface="+mj-ea"/>
                      </a:rPr>
                      <a:t>9.7%</a:t>
                    </a:r>
                    <a:r>
                      <a:rPr lang="ja-JP" altLang="en-US" sz="1000" b="1" smtClean="0">
                        <a:latin typeface="+mj-ea"/>
                        <a:ea typeface="+mj-ea"/>
                      </a:rPr>
                      <a:t>）</a:t>
                    </a:r>
                    <a:endParaRPr lang="en-US" altLang="ja-JP" sz="1000" b="1"/>
                  </a:p>
                </c:rich>
              </c:tx>
              <c:spPr/>
              <c:showLegendKey val="0"/>
              <c:showVal val="1"/>
              <c:showCatName val="1"/>
              <c:showSerName val="0"/>
              <c:showPercent val="1"/>
              <c:showBubbleSize val="0"/>
              <c:extLst>
                <c:ext xmlns:c15="http://schemas.microsoft.com/office/drawing/2012/chart" uri="{CE6537A1-D6FC-4f65-9D91-7224C49458BB}"/>
              </c:extLst>
            </c:dLbl>
            <c:dLbl>
              <c:idx val="2"/>
              <c:layout>
                <c:manualLayout>
                  <c:x val="6.5386649894098675E-2"/>
                  <c:y val="-0.2150270059217804"/>
                </c:manualLayout>
              </c:layout>
              <c:tx>
                <c:rich>
                  <a:bodyPr/>
                  <a:lstStyle/>
                  <a:p>
                    <a:r>
                      <a:rPr lang="ja-JP" altLang="en-US" sz="1200" b="1">
                        <a:latin typeface="+mj-ea"/>
                        <a:ea typeface="+mj-ea"/>
                      </a:rPr>
                      <a:t>従来型</a:t>
                    </a:r>
                    <a:endParaRPr lang="en-US" altLang="ja-JP" sz="1200" b="1">
                      <a:latin typeface="+mj-ea"/>
                      <a:ea typeface="+mj-ea"/>
                    </a:endParaRPr>
                  </a:p>
                  <a:p>
                    <a:r>
                      <a:rPr lang="en-US" altLang="ja-JP" sz="1200" b="1">
                        <a:latin typeface="+mj-ea"/>
                        <a:ea typeface="+mj-ea"/>
                      </a:rPr>
                      <a:t> 1498</a:t>
                    </a:r>
                    <a:r>
                      <a:rPr lang="ja-JP" altLang="en-US" sz="1200" b="1" smtClean="0">
                        <a:latin typeface="+mj-ea"/>
                        <a:ea typeface="+mj-ea"/>
                      </a:rPr>
                      <a:t>施設（</a:t>
                    </a:r>
                    <a:r>
                      <a:rPr lang="en-US" altLang="ja-JP" sz="1200" b="1" smtClean="0">
                        <a:latin typeface="+mj-ea"/>
                        <a:ea typeface="+mj-ea"/>
                      </a:rPr>
                      <a:t>87.2%</a:t>
                    </a:r>
                    <a:r>
                      <a:rPr lang="ja-JP" altLang="en-US" sz="1200" b="1" smtClean="0">
                        <a:latin typeface="+mj-ea"/>
                        <a:ea typeface="+mj-ea"/>
                      </a:rPr>
                      <a:t>）</a:t>
                    </a:r>
                    <a:endParaRPr lang="en-US" altLang="ja-JP" b="1"/>
                  </a:p>
                </c:rich>
              </c:tx>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200" b="1">
                    <a:latin typeface="+mj-ea"/>
                    <a:ea typeface="+mj-ea"/>
                  </a:defRPr>
                </a:pPr>
                <a:endParaRPr lang="ja-JP"/>
              </a:p>
            </c:txPr>
            <c:showLegendKey val="0"/>
            <c:showVal val="1"/>
            <c:showCatName val="1"/>
            <c:showSerName val="0"/>
            <c:showPercent val="1"/>
            <c:showBubbleSize val="0"/>
            <c:showLeaderLines val="0"/>
            <c:extLst>
              <c:ext xmlns:c15="http://schemas.microsoft.com/office/drawing/2012/chart" uri="{CE6537A1-D6FC-4f65-9D91-7224C49458BB}"/>
            </c:extLst>
          </c:dLbls>
          <c:cat>
            <c:strRef>
              <c:f>強化型比較!$C$25:$C$27</c:f>
              <c:strCache>
                <c:ptCount val="3"/>
                <c:pt idx="0">
                  <c:v>在宅強化型</c:v>
                </c:pt>
                <c:pt idx="1">
                  <c:v>在宅復帰加算</c:v>
                </c:pt>
                <c:pt idx="2">
                  <c:v>従来型</c:v>
                </c:pt>
              </c:strCache>
            </c:strRef>
          </c:cat>
          <c:val>
            <c:numRef>
              <c:f>強化型比較!$D$25:$D$27</c:f>
              <c:numCache>
                <c:formatCode>General</c:formatCode>
                <c:ptCount val="3"/>
                <c:pt idx="0">
                  <c:v>54</c:v>
                </c:pt>
                <c:pt idx="1">
                  <c:v>166</c:v>
                </c:pt>
                <c:pt idx="2">
                  <c:v>1498</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8B7D04C3-EF5D-4109-8177-D4333FB06171}" type="datetimeFigureOut">
              <a:rPr lang="ja-JP" altLang="en-US"/>
              <a:pPr>
                <a:defRPr/>
              </a:pPr>
              <a:t>2014/6/3</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E4AC33C-27FB-4D30-81C6-CDDF457768FB}" type="slidenum">
              <a:rPr lang="ja-JP" altLang="en-US"/>
              <a:pPr/>
              <a:t>‹#›</a:t>
            </a:fld>
            <a:endParaRPr lang="ja-JP" altLang="en-US"/>
          </a:p>
        </p:txBody>
      </p:sp>
    </p:spTree>
    <p:extLst>
      <p:ext uri="{BB962C8B-B14F-4D97-AF65-F5344CB8AC3E}">
        <p14:creationId xmlns:p14="http://schemas.microsoft.com/office/powerpoint/2010/main" val="3634894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C6B17A61-8A59-4C5F-B87B-AA23243EA4A5}" type="slidenum">
              <a:rPr lang="ja-JP" altLang="en-US"/>
              <a:pPr eaLnBrk="1" hangingPunct="1">
                <a:spcBef>
                  <a:spcPct val="0"/>
                </a:spcBef>
              </a:pPr>
              <a:t>46</a:t>
            </a:fld>
            <a:endParaRPr lang="ja-JP" altLang="en-US"/>
          </a:p>
        </p:txBody>
      </p:sp>
    </p:spTree>
    <p:extLst>
      <p:ext uri="{BB962C8B-B14F-4D97-AF65-F5344CB8AC3E}">
        <p14:creationId xmlns:p14="http://schemas.microsoft.com/office/powerpoint/2010/main" val="352704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5F11B53-AB65-4E38-91BC-C4D4FEA269FB}" type="datetimeFigureOut">
              <a:rPr lang="ja-JP" altLang="en-US"/>
              <a:pPr>
                <a:defRPr/>
              </a:pPr>
              <a:t>2014/6/3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2B99881-083B-417E-BE4B-D042F27AFF14}" type="slidenum">
              <a:rPr lang="ja-JP" altLang="en-US"/>
              <a:pPr/>
              <a:t>‹#›</a:t>
            </a:fld>
            <a:endParaRPr lang="ja-JP" altLang="en-US"/>
          </a:p>
        </p:txBody>
      </p:sp>
    </p:spTree>
    <p:extLst>
      <p:ext uri="{BB962C8B-B14F-4D97-AF65-F5344CB8AC3E}">
        <p14:creationId xmlns:p14="http://schemas.microsoft.com/office/powerpoint/2010/main" val="382011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CBD4CBA-944D-406C-9B07-14E304A500DE}" type="datetimeFigureOut">
              <a:rPr lang="ja-JP" altLang="en-US"/>
              <a:pPr>
                <a:defRPr/>
              </a:pPr>
              <a:t>2014/6/3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0A669179-8B81-4010-86A4-60CB47580BBE}" type="slidenum">
              <a:rPr lang="ja-JP" altLang="en-US"/>
              <a:pPr/>
              <a:t>‹#›</a:t>
            </a:fld>
            <a:endParaRPr lang="ja-JP" altLang="en-US"/>
          </a:p>
        </p:txBody>
      </p:sp>
    </p:spTree>
    <p:extLst>
      <p:ext uri="{BB962C8B-B14F-4D97-AF65-F5344CB8AC3E}">
        <p14:creationId xmlns:p14="http://schemas.microsoft.com/office/powerpoint/2010/main" val="329099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568FE8F-4355-44D1-A1E9-826CFC075898}" type="datetimeFigureOut">
              <a:rPr lang="ja-JP" altLang="en-US"/>
              <a:pPr>
                <a:defRPr/>
              </a:pPr>
              <a:t>2014/6/3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19115CA-8CA1-4755-AA81-C59CE10537F7}" type="slidenum">
              <a:rPr lang="ja-JP" altLang="en-US"/>
              <a:pPr/>
              <a:t>‹#›</a:t>
            </a:fld>
            <a:endParaRPr lang="ja-JP" altLang="en-US"/>
          </a:p>
        </p:txBody>
      </p:sp>
    </p:spTree>
    <p:extLst>
      <p:ext uri="{BB962C8B-B14F-4D97-AF65-F5344CB8AC3E}">
        <p14:creationId xmlns:p14="http://schemas.microsoft.com/office/powerpoint/2010/main" val="357699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7" name="フッター プレースホルダー 6"/>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8" name="スライド番号プレースホルダー 7"/>
          <p:cNvSpPr>
            <a:spLocks noGrp="1"/>
          </p:cNvSpPr>
          <p:nvPr>
            <p:ph type="sldNum" sz="quarter" idx="12"/>
          </p:nvPr>
        </p:nvSpPr>
        <p:spPr>
          <a:xfrm>
            <a:off x="6553200" y="6245225"/>
            <a:ext cx="2133600" cy="476250"/>
          </a:xfrm>
        </p:spPr>
        <p:txBody>
          <a:bodyPr/>
          <a:lstStyle>
            <a:lvl1pPr>
              <a:defRPr/>
            </a:lvl1pPr>
          </a:lstStyle>
          <a:p>
            <a:fld id="{528682A2-3727-4E73-AEB1-4B0CA4159779}" type="slidenum">
              <a:rPr lang="en-US" altLang="ja-JP"/>
              <a:pPr/>
              <a:t>‹#›</a:t>
            </a:fld>
            <a:endParaRPr lang="en-US" altLang="ja-JP"/>
          </a:p>
        </p:txBody>
      </p:sp>
    </p:spTree>
    <p:extLst>
      <p:ext uri="{BB962C8B-B14F-4D97-AF65-F5344CB8AC3E}">
        <p14:creationId xmlns:p14="http://schemas.microsoft.com/office/powerpoint/2010/main" val="112882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898963C-6C65-4F52-B571-4682D81CCC71}" type="datetimeFigureOut">
              <a:rPr lang="ja-JP" altLang="en-US"/>
              <a:pPr>
                <a:defRPr/>
              </a:pPr>
              <a:t>2014/6/3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A4DA879-637B-4803-9EF4-C4CF2993BC11}" type="slidenum">
              <a:rPr lang="ja-JP" altLang="en-US"/>
              <a:pPr/>
              <a:t>‹#›</a:t>
            </a:fld>
            <a:endParaRPr lang="ja-JP" altLang="en-US"/>
          </a:p>
        </p:txBody>
      </p:sp>
    </p:spTree>
    <p:extLst>
      <p:ext uri="{BB962C8B-B14F-4D97-AF65-F5344CB8AC3E}">
        <p14:creationId xmlns:p14="http://schemas.microsoft.com/office/powerpoint/2010/main" val="417124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54DA9E78-20E9-4372-8912-61E0CBA719D8}" type="datetimeFigureOut">
              <a:rPr lang="ja-JP" altLang="en-US"/>
              <a:pPr>
                <a:defRPr/>
              </a:pPr>
              <a:t>2014/6/3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3B03278-A584-4A2E-80A5-F80711AC5600}" type="slidenum">
              <a:rPr lang="ja-JP" altLang="en-US"/>
              <a:pPr/>
              <a:t>‹#›</a:t>
            </a:fld>
            <a:endParaRPr lang="ja-JP" altLang="en-US"/>
          </a:p>
        </p:txBody>
      </p:sp>
    </p:spTree>
    <p:extLst>
      <p:ext uri="{BB962C8B-B14F-4D97-AF65-F5344CB8AC3E}">
        <p14:creationId xmlns:p14="http://schemas.microsoft.com/office/powerpoint/2010/main" val="2456375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BA87A36-38DC-4FEA-B4CB-06A02967F4DE}" type="datetimeFigureOut">
              <a:rPr lang="ja-JP" altLang="en-US"/>
              <a:pPr>
                <a:defRPr/>
              </a:pPr>
              <a:t>2014/6/3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09CAB99D-4162-4FC9-BC5C-6D224808C702}" type="slidenum">
              <a:rPr lang="ja-JP" altLang="en-US"/>
              <a:pPr/>
              <a:t>‹#›</a:t>
            </a:fld>
            <a:endParaRPr lang="ja-JP" altLang="en-US"/>
          </a:p>
        </p:txBody>
      </p:sp>
    </p:spTree>
    <p:extLst>
      <p:ext uri="{BB962C8B-B14F-4D97-AF65-F5344CB8AC3E}">
        <p14:creationId xmlns:p14="http://schemas.microsoft.com/office/powerpoint/2010/main" val="353566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7B565B16-2724-40F1-A24F-63C2E24104F8}" type="datetimeFigureOut">
              <a:rPr lang="ja-JP" altLang="en-US"/>
              <a:pPr>
                <a:defRPr/>
              </a:pPr>
              <a:t>2014/6/3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7EE0262F-EBE9-4305-ABBF-BA676ED3E399}" type="slidenum">
              <a:rPr lang="ja-JP" altLang="en-US"/>
              <a:pPr/>
              <a:t>‹#›</a:t>
            </a:fld>
            <a:endParaRPr lang="ja-JP" altLang="en-US"/>
          </a:p>
        </p:txBody>
      </p:sp>
    </p:spTree>
    <p:extLst>
      <p:ext uri="{BB962C8B-B14F-4D97-AF65-F5344CB8AC3E}">
        <p14:creationId xmlns:p14="http://schemas.microsoft.com/office/powerpoint/2010/main" val="347860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8EC7893A-4F08-4A6D-9849-4580DDF72A69}" type="datetimeFigureOut">
              <a:rPr lang="ja-JP" altLang="en-US"/>
              <a:pPr>
                <a:defRPr/>
              </a:pPr>
              <a:t>2014/6/3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7533DB63-619E-48D6-A3EB-2E204DDDA9B3}" type="slidenum">
              <a:rPr lang="ja-JP" altLang="en-US"/>
              <a:pPr/>
              <a:t>‹#›</a:t>
            </a:fld>
            <a:endParaRPr lang="ja-JP" altLang="en-US"/>
          </a:p>
        </p:txBody>
      </p:sp>
    </p:spTree>
    <p:extLst>
      <p:ext uri="{BB962C8B-B14F-4D97-AF65-F5344CB8AC3E}">
        <p14:creationId xmlns:p14="http://schemas.microsoft.com/office/powerpoint/2010/main" val="156033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CD355F6-EDA9-498D-8820-D850A9A6488E}" type="datetimeFigureOut">
              <a:rPr lang="ja-JP" altLang="en-US"/>
              <a:pPr>
                <a:defRPr/>
              </a:pPr>
              <a:t>2014/6/3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39243792-E76E-4359-ADA0-B34555DA6566}" type="slidenum">
              <a:rPr lang="ja-JP" altLang="en-US"/>
              <a:pPr/>
              <a:t>‹#›</a:t>
            </a:fld>
            <a:endParaRPr lang="ja-JP" altLang="en-US"/>
          </a:p>
        </p:txBody>
      </p:sp>
    </p:spTree>
    <p:extLst>
      <p:ext uri="{BB962C8B-B14F-4D97-AF65-F5344CB8AC3E}">
        <p14:creationId xmlns:p14="http://schemas.microsoft.com/office/powerpoint/2010/main" val="259982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F5FD03A-E4A4-4C1C-A841-271666126163}" type="datetimeFigureOut">
              <a:rPr lang="ja-JP" altLang="en-US"/>
              <a:pPr>
                <a:defRPr/>
              </a:pPr>
              <a:t>2014/6/3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4D1799D-D685-46F6-AE5C-8AD0AE3E58A1}" type="slidenum">
              <a:rPr lang="ja-JP" altLang="en-US"/>
              <a:pPr/>
              <a:t>‹#›</a:t>
            </a:fld>
            <a:endParaRPr lang="ja-JP" altLang="en-US"/>
          </a:p>
        </p:txBody>
      </p:sp>
    </p:spTree>
    <p:extLst>
      <p:ext uri="{BB962C8B-B14F-4D97-AF65-F5344CB8AC3E}">
        <p14:creationId xmlns:p14="http://schemas.microsoft.com/office/powerpoint/2010/main" val="270554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99099E0-81FD-4E1F-8374-4604FD1673BB}" type="datetimeFigureOut">
              <a:rPr lang="ja-JP" altLang="en-US"/>
              <a:pPr>
                <a:defRPr/>
              </a:pPr>
              <a:t>2014/6/3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3B97F39D-BDE8-4E19-8961-6DE9B84483AD}" type="slidenum">
              <a:rPr lang="ja-JP" altLang="en-US"/>
              <a:pPr/>
              <a:t>‹#›</a:t>
            </a:fld>
            <a:endParaRPr lang="ja-JP" altLang="en-US"/>
          </a:p>
        </p:txBody>
      </p:sp>
    </p:spTree>
    <p:extLst>
      <p:ext uri="{BB962C8B-B14F-4D97-AF65-F5344CB8AC3E}">
        <p14:creationId xmlns:p14="http://schemas.microsoft.com/office/powerpoint/2010/main" val="168194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DED46D3-8BE1-4D16-B34E-10CEC2773DDA}" type="datetimeFigureOut">
              <a:rPr lang="ja-JP" altLang="en-US"/>
              <a:pPr>
                <a:defRPr/>
              </a:pPr>
              <a:t>2014/6/3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E491924-3274-49F9-8CAF-6749194A824D}"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Excel_Chart2.xls"/><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oleObject" Target="../embeddings/Microsoft_Excel_Chart1.xls"/><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w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Microsoft_PowerPoint_97-2003_Presentation3.ppt"/></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6.png"/><Relationship Id="rId4" Type="http://schemas.openxmlformats.org/officeDocument/2006/relationships/oleObject" Target="../embeddings/Microsoft_Excel_Chart4.xls"/></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png"/><Relationship Id="rId4" Type="http://schemas.openxmlformats.org/officeDocument/2006/relationships/oleObject" Target="../embeddings/Microsoft_Excel_Chart5.xls"/></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7.bin"/><Relationship Id="rId7" Type="http://schemas.openxmlformats.org/officeDocument/2006/relationships/oleObject" Target="../embeddings/Microsoft_Excel_97-2003_Worksheet7.xls"/><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9.png"/><Relationship Id="rId4" Type="http://schemas.openxmlformats.org/officeDocument/2006/relationships/oleObject" Target="../embeddings/Microsoft_Excel_97-2003_Worksheet6.xls"/></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8.png"/><Relationship Id="rId4" Type="http://schemas.openxmlformats.org/officeDocument/2006/relationships/oleObject" Target="../embeddings/Microsoft_Excel_Chart8.xls"/></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8.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46.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107950" y="1412875"/>
            <a:ext cx="8891588" cy="1728788"/>
          </a:xfrm>
        </p:spPr>
        <p:txBody>
          <a:bodyPr/>
          <a:lstStyle/>
          <a:p>
            <a:pPr eaLnBrk="1" hangingPunct="1"/>
            <a:r>
              <a:rPr lang="ja-JP" altLang="en-US" sz="4600" smtClean="0"/>
              <a:t>平成</a:t>
            </a:r>
            <a:r>
              <a:rPr lang="en-US" altLang="ja-JP" sz="4600" smtClean="0"/>
              <a:t>27</a:t>
            </a:r>
            <a:r>
              <a:rPr lang="ja-JP" altLang="en-US" sz="4600" smtClean="0"/>
              <a:t>年度介護報酬改定について</a:t>
            </a:r>
          </a:p>
        </p:txBody>
      </p:sp>
      <p:sp>
        <p:nvSpPr>
          <p:cNvPr id="3075" name="サブタイトル 2"/>
          <p:cNvSpPr>
            <a:spLocks noGrp="1"/>
          </p:cNvSpPr>
          <p:nvPr>
            <p:ph type="subTitle" idx="1"/>
          </p:nvPr>
        </p:nvSpPr>
        <p:spPr>
          <a:xfrm>
            <a:off x="323850" y="2708275"/>
            <a:ext cx="8640763" cy="936625"/>
          </a:xfrm>
        </p:spPr>
        <p:txBody>
          <a:bodyPr/>
          <a:lstStyle/>
          <a:p>
            <a:pPr eaLnBrk="1" hangingPunct="1"/>
            <a:r>
              <a:rPr lang="ja-JP" altLang="en-US" sz="4800" smtClean="0">
                <a:solidFill>
                  <a:schemeClr val="tx1"/>
                </a:solidFill>
              </a:rPr>
              <a:t>～ 未来型老健の多様な機能 ～</a:t>
            </a:r>
          </a:p>
        </p:txBody>
      </p:sp>
      <p:sp>
        <p:nvSpPr>
          <p:cNvPr id="3076" name="テキスト ボックス 3"/>
          <p:cNvSpPr txBox="1">
            <a:spLocks noChangeArrowheads="1"/>
          </p:cNvSpPr>
          <p:nvPr/>
        </p:nvSpPr>
        <p:spPr bwMode="auto">
          <a:xfrm>
            <a:off x="0" y="115888"/>
            <a:ext cx="57959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u="sng"/>
              <a:t>北海道老人保健施設協議会平成２６年度研修会</a:t>
            </a:r>
          </a:p>
        </p:txBody>
      </p:sp>
      <p:sp>
        <p:nvSpPr>
          <p:cNvPr id="3077" name="テキスト ボックス 4"/>
          <p:cNvSpPr txBox="1">
            <a:spLocks noChangeArrowheads="1"/>
          </p:cNvSpPr>
          <p:nvPr/>
        </p:nvSpPr>
        <p:spPr bwMode="auto">
          <a:xfrm>
            <a:off x="2798763" y="390525"/>
            <a:ext cx="2305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a:t>(2014.5.22)</a:t>
            </a:r>
            <a:endParaRPr lang="ja-JP" altLang="en-US" sz="2000"/>
          </a:p>
        </p:txBody>
      </p:sp>
      <p:sp>
        <p:nvSpPr>
          <p:cNvPr id="6" name="サブタイトル 6"/>
          <p:cNvSpPr txBox="1">
            <a:spLocks/>
          </p:cNvSpPr>
          <p:nvPr/>
        </p:nvSpPr>
        <p:spPr>
          <a:xfrm>
            <a:off x="2627313" y="4549775"/>
            <a:ext cx="6510337" cy="2246313"/>
          </a:xfrm>
          <a:prstGeom prst="rect">
            <a:avLst/>
          </a:prstGeom>
        </p:spPr>
        <p:txBody>
          <a:bodyPr>
            <a:sp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fontAlgn="auto">
              <a:spcBef>
                <a:spcPts val="0"/>
              </a:spcBef>
              <a:spcAft>
                <a:spcPts val="0"/>
              </a:spcAft>
              <a:defRPr/>
            </a:pPr>
            <a:r>
              <a:rPr kumimoji="0" lang="ja-JP" altLang="en-US" sz="3600" kern="0" smtClean="0">
                <a:solidFill>
                  <a:sysClr val="windowText" lastClr="000000"/>
                </a:solidFill>
              </a:rPr>
              <a:t>　　　公益社団法人</a:t>
            </a:r>
            <a:endParaRPr kumimoji="0" lang="en-US" altLang="ja-JP" sz="3600" kern="0" smtClean="0">
              <a:solidFill>
                <a:sysClr val="windowText" lastClr="000000"/>
              </a:solidFill>
            </a:endParaRPr>
          </a:p>
          <a:p>
            <a:pPr algn="l" fontAlgn="auto">
              <a:spcBef>
                <a:spcPts val="0"/>
              </a:spcBef>
              <a:spcAft>
                <a:spcPts val="0"/>
              </a:spcAft>
              <a:defRPr/>
            </a:pPr>
            <a:r>
              <a:rPr kumimoji="0" lang="ja-JP" altLang="en-US" sz="3600" kern="0" smtClean="0">
                <a:solidFill>
                  <a:sysClr val="windowText" lastClr="000000"/>
                </a:solidFill>
              </a:rPr>
              <a:t>　　　全国老人保健施設協会</a:t>
            </a:r>
            <a:endParaRPr kumimoji="0" lang="en-US" altLang="ja-JP" sz="3600" kern="0" smtClean="0">
              <a:solidFill>
                <a:sysClr val="windowText" lastClr="000000"/>
              </a:solidFill>
            </a:endParaRPr>
          </a:p>
          <a:p>
            <a:pPr fontAlgn="auto">
              <a:spcBef>
                <a:spcPts val="0"/>
              </a:spcBef>
              <a:spcAft>
                <a:spcPts val="0"/>
              </a:spcAft>
              <a:defRPr/>
            </a:pPr>
            <a:r>
              <a:rPr kumimoji="0" lang="ja-JP" altLang="en-US" sz="3600" kern="0" smtClean="0">
                <a:solidFill>
                  <a:sysClr val="windowText" lastClr="000000"/>
                </a:solidFill>
              </a:rPr>
              <a:t>　　　</a:t>
            </a:r>
            <a:r>
              <a:rPr kumimoji="0" lang="ja-JP" altLang="en-US" kern="0" smtClean="0">
                <a:solidFill>
                  <a:sysClr val="windowText" lastClr="000000"/>
                </a:solidFill>
              </a:rPr>
              <a:t>副会長</a:t>
            </a:r>
            <a:r>
              <a:rPr kumimoji="0" lang="ja-JP" altLang="en-US" sz="2800" kern="0" smtClean="0">
                <a:solidFill>
                  <a:sysClr val="windowText" lastClr="000000"/>
                </a:solidFill>
              </a:rPr>
              <a:t>　　</a:t>
            </a:r>
            <a:r>
              <a:rPr kumimoji="0" lang="ja-JP" altLang="en-US" sz="4000" kern="0" smtClean="0">
                <a:solidFill>
                  <a:sysClr val="windowText" lastClr="000000"/>
                </a:solidFill>
              </a:rPr>
              <a:t>東　憲太郎</a:t>
            </a:r>
            <a:endParaRPr kumimoji="0" lang="en-US" altLang="ja-JP" sz="4000" kern="0" smtClean="0">
              <a:solidFill>
                <a:sysClr val="windowText" lastClr="000000"/>
              </a:solidFill>
            </a:endParaRPr>
          </a:p>
          <a:p>
            <a:pPr fontAlgn="auto">
              <a:spcBef>
                <a:spcPts val="0"/>
              </a:spcBef>
              <a:spcAft>
                <a:spcPts val="0"/>
              </a:spcAft>
              <a:defRPr/>
            </a:pPr>
            <a:r>
              <a:rPr kumimoji="0" lang="ja-JP" altLang="en-US" sz="2800" kern="0" smtClean="0">
                <a:solidFill>
                  <a:sysClr val="windowText" lastClr="000000"/>
                </a:solidFill>
              </a:rPr>
              <a:t>　　　　</a:t>
            </a:r>
            <a:r>
              <a:rPr kumimoji="0" lang="ja-JP" altLang="en-US" sz="2400" kern="0" smtClean="0">
                <a:solidFill>
                  <a:sysClr val="windowText" lastClr="000000"/>
                </a:solidFill>
              </a:rPr>
              <a:t>（介護老人保健施設いこいの森　施設長）</a:t>
            </a:r>
            <a:endParaRPr kumimoji="0" lang="ja-JP" altLang="en-US" sz="2400" kern="0" dirty="0">
              <a:solidFill>
                <a:sysClr val="windowText" lastClr="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468313" y="2276475"/>
            <a:ext cx="8229600" cy="1143000"/>
          </a:xfrm>
          <a:solidFill>
            <a:schemeClr val="bg1"/>
          </a:solidFill>
          <a:ln w="28575">
            <a:solidFill>
              <a:srgbClr val="00B050"/>
            </a:solidFill>
            <a:miter lim="800000"/>
            <a:headEnd/>
            <a:tailEnd/>
          </a:ln>
        </p:spPr>
        <p:txBody>
          <a:bodyPr/>
          <a:lstStyle/>
          <a:p>
            <a:pPr eaLnBrk="1" hangingPunct="1"/>
            <a:r>
              <a:rPr lang="ja-JP" altLang="en-US" sz="3600" smtClean="0"/>
              <a:t>平成</a:t>
            </a:r>
            <a:r>
              <a:rPr lang="en-US" altLang="ja-JP" sz="3600" smtClean="0"/>
              <a:t>24</a:t>
            </a:r>
            <a:r>
              <a:rPr lang="ja-JP" altLang="en-US" sz="3600" smtClean="0"/>
              <a:t>年度介護報酬改定と老健の現状</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1"/>
          <p:cNvSpPr>
            <a:spLocks noChangeArrowheads="1"/>
          </p:cNvSpPr>
          <p:nvPr/>
        </p:nvSpPr>
        <p:spPr bwMode="auto">
          <a:xfrm>
            <a:off x="179388" y="1606550"/>
            <a:ext cx="8964612"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１．地域包括ケアシステムの基盤強化</a:t>
            </a:r>
          </a:p>
          <a:p>
            <a:pPr eaLnBrk="1" hangingPunct="1">
              <a:spcBef>
                <a:spcPct val="0"/>
              </a:spcBef>
              <a:buFontTx/>
              <a:buNone/>
            </a:pPr>
            <a:r>
              <a:rPr lang="ja-JP" altLang="en-US" sz="1400"/>
              <a:t>　①高齢者の自立支援に重点を置いた在宅・居住系サービス</a:t>
            </a:r>
          </a:p>
          <a:p>
            <a:pPr eaLnBrk="1" hangingPunct="1">
              <a:spcBef>
                <a:spcPct val="0"/>
              </a:spcBef>
              <a:buFontTx/>
              <a:buNone/>
            </a:pPr>
            <a:r>
              <a:rPr lang="ja-JP" altLang="en-US" sz="1400"/>
              <a:t>　②要介護度が高い高齢者や医療ニーズの高い高齢者に対応した在宅・居住系サービス</a:t>
            </a:r>
          </a:p>
          <a:p>
            <a:pPr eaLnBrk="1" hangingPunct="1">
              <a:spcBef>
                <a:spcPct val="0"/>
              </a:spcBef>
              <a:buFontTx/>
              <a:buNone/>
            </a:pPr>
            <a:r>
              <a:rPr lang="ja-JP" altLang="en-US" sz="1400"/>
              <a:t>　を提供する。</a:t>
            </a:r>
          </a:p>
          <a:p>
            <a:pPr eaLnBrk="1" hangingPunct="1">
              <a:spcBef>
                <a:spcPct val="0"/>
              </a:spcBef>
              <a:buFontTx/>
              <a:buNone/>
            </a:pPr>
            <a:r>
              <a:rPr lang="ja-JP" altLang="en-US" sz="1400"/>
              <a:t>　　また、重度者への対応、</a:t>
            </a:r>
            <a:r>
              <a:rPr lang="ja-JP" altLang="en-US" sz="1400" b="1">
                <a:solidFill>
                  <a:srgbClr val="FF0000"/>
                </a:solidFill>
              </a:rPr>
              <a:t>在宅復帰、医療ニーズへの対応など、各介護保険施設に求められる機能に応じたサービ　　</a:t>
            </a:r>
            <a:endParaRPr lang="en-US" altLang="ja-JP" sz="1400" b="1">
              <a:solidFill>
                <a:srgbClr val="FF0000"/>
              </a:solidFill>
            </a:endParaRPr>
          </a:p>
          <a:p>
            <a:pPr eaLnBrk="1" hangingPunct="1">
              <a:spcBef>
                <a:spcPct val="0"/>
              </a:spcBef>
              <a:buFontTx/>
              <a:buNone/>
            </a:pPr>
            <a:r>
              <a:rPr lang="ja-JP" altLang="en-US" sz="1400" b="1">
                <a:solidFill>
                  <a:srgbClr val="FF0000"/>
                </a:solidFill>
              </a:rPr>
              <a:t>　ス提供の強化を図る</a:t>
            </a:r>
            <a:r>
              <a:rPr lang="ja-JP" altLang="en-US" sz="1400"/>
              <a:t>。</a:t>
            </a:r>
          </a:p>
          <a:p>
            <a:pPr eaLnBrk="1" hangingPunct="1">
              <a:spcBef>
                <a:spcPct val="0"/>
              </a:spcBef>
              <a:buFontTx/>
              <a:buNone/>
            </a:pPr>
            <a:r>
              <a:rPr lang="ja-JP" altLang="en-US" sz="1400"/>
              <a:t>２．医療と介護の役割分担・連携強化</a:t>
            </a:r>
          </a:p>
          <a:p>
            <a:pPr eaLnBrk="1" hangingPunct="1">
              <a:spcBef>
                <a:spcPct val="0"/>
              </a:spcBef>
              <a:buFontTx/>
              <a:buNone/>
            </a:pPr>
            <a:r>
              <a:rPr lang="ja-JP" altLang="en-US" sz="1400"/>
              <a:t>　①在宅生活時の医療機能の強化に向けた、新サービスの創設及び訪問看護、リハビリテーションの充実並びに</a:t>
            </a:r>
            <a:r>
              <a:rPr lang="ja-JP" altLang="en-US" sz="1400" b="1">
                <a:solidFill>
                  <a:srgbClr val="FF0000"/>
                </a:solidFill>
              </a:rPr>
              <a:t>看取</a:t>
            </a:r>
            <a:endParaRPr lang="en-US" altLang="ja-JP" sz="1400" b="1">
              <a:solidFill>
                <a:srgbClr val="FF0000"/>
              </a:solidFill>
            </a:endParaRPr>
          </a:p>
          <a:p>
            <a:pPr eaLnBrk="1" hangingPunct="1">
              <a:spcBef>
                <a:spcPct val="0"/>
              </a:spcBef>
              <a:buFontTx/>
              <a:buNone/>
            </a:pPr>
            <a:r>
              <a:rPr lang="ja-JP" altLang="en-US" sz="1400"/>
              <a:t>　　</a:t>
            </a:r>
            <a:r>
              <a:rPr lang="ja-JP" altLang="en-US" sz="1400" b="1">
                <a:solidFill>
                  <a:srgbClr val="FF0000"/>
                </a:solidFill>
              </a:rPr>
              <a:t>りへの対応強化</a:t>
            </a:r>
            <a:r>
              <a:rPr lang="ja-JP" altLang="en-US" sz="1400"/>
              <a:t>、</a:t>
            </a:r>
          </a:p>
          <a:p>
            <a:pPr eaLnBrk="1" hangingPunct="1">
              <a:spcBef>
                <a:spcPct val="0"/>
              </a:spcBef>
              <a:buFontTx/>
              <a:buNone/>
            </a:pPr>
            <a:r>
              <a:rPr lang="ja-JP" altLang="en-US" sz="1400"/>
              <a:t>　②</a:t>
            </a:r>
            <a:r>
              <a:rPr lang="ja-JP" altLang="en-US" sz="1400" b="1">
                <a:solidFill>
                  <a:srgbClr val="FF0000"/>
                </a:solidFill>
              </a:rPr>
              <a:t>介護施設における医療ニーズへの対応</a:t>
            </a:r>
            <a:r>
              <a:rPr lang="ja-JP" altLang="en-US" sz="1400"/>
              <a:t>、</a:t>
            </a:r>
          </a:p>
          <a:p>
            <a:pPr eaLnBrk="1" hangingPunct="1">
              <a:spcBef>
                <a:spcPct val="0"/>
              </a:spcBef>
              <a:buFontTx/>
              <a:buNone/>
            </a:pPr>
            <a:r>
              <a:rPr lang="ja-JP" altLang="en-US" sz="1400"/>
              <a:t>　③入退院時における医療機関と介護サービス事業者との連携促進、</a:t>
            </a:r>
          </a:p>
          <a:p>
            <a:pPr eaLnBrk="1" hangingPunct="1">
              <a:spcBef>
                <a:spcPct val="0"/>
              </a:spcBef>
              <a:buFontTx/>
              <a:buNone/>
            </a:pPr>
            <a:r>
              <a:rPr lang="ja-JP" altLang="en-US" sz="1400"/>
              <a:t>　を進める。これらを実現するために、看護職員等医療関係職種をはじめ必要な人材確保策を講じることが必要。</a:t>
            </a:r>
          </a:p>
          <a:p>
            <a:pPr eaLnBrk="1" hangingPunct="1">
              <a:spcBef>
                <a:spcPct val="0"/>
              </a:spcBef>
              <a:buFontTx/>
              <a:buNone/>
            </a:pPr>
            <a:r>
              <a:rPr lang="ja-JP" altLang="en-US" sz="1400"/>
              <a:t>３．認知症にふさわしいサービスの提供</a:t>
            </a:r>
          </a:p>
          <a:p>
            <a:pPr eaLnBrk="1" hangingPunct="1">
              <a:spcBef>
                <a:spcPct val="0"/>
              </a:spcBef>
              <a:buFontTx/>
              <a:buNone/>
            </a:pPr>
            <a:r>
              <a:rPr lang="ja-JP" altLang="en-US" sz="1400"/>
              <a:t>　　認知症の人が可能な限り住み慣れた地域で生活を続けていくため、小規模多機能型居宅介護、認知症対応型通所</a:t>
            </a:r>
            <a:endParaRPr lang="en-US" altLang="ja-JP" sz="1400"/>
          </a:p>
          <a:p>
            <a:pPr eaLnBrk="1" hangingPunct="1">
              <a:spcBef>
                <a:spcPct val="0"/>
              </a:spcBef>
              <a:buFontTx/>
              <a:buNone/>
            </a:pPr>
            <a:r>
              <a:rPr lang="ja-JP" altLang="en-US" sz="1400"/>
              <a:t>　介護、認知症対応型共同生活介護、介護老人福祉施設、介護老人保健施設、介護療養型医療施設において必要な</a:t>
            </a:r>
            <a:endParaRPr lang="en-US" altLang="ja-JP" sz="1400"/>
          </a:p>
          <a:p>
            <a:pPr eaLnBrk="1" hangingPunct="1">
              <a:spcBef>
                <a:spcPct val="0"/>
              </a:spcBef>
              <a:buFontTx/>
              <a:buNone/>
            </a:pPr>
            <a:r>
              <a:rPr lang="ja-JP" altLang="en-US" sz="1400"/>
              <a:t>　見直しを行う。</a:t>
            </a:r>
          </a:p>
          <a:p>
            <a:pPr eaLnBrk="1" hangingPunct="1">
              <a:spcBef>
                <a:spcPct val="0"/>
              </a:spcBef>
              <a:buFontTx/>
              <a:buNone/>
            </a:pPr>
            <a:r>
              <a:rPr lang="ja-JP" altLang="en-US" sz="1400"/>
              <a:t>４．介護職員の処遇改善等に関する見直し</a:t>
            </a:r>
          </a:p>
          <a:p>
            <a:pPr eaLnBrk="1" hangingPunct="1">
              <a:spcBef>
                <a:spcPct val="0"/>
              </a:spcBef>
              <a:buFontTx/>
              <a:buNone/>
            </a:pPr>
            <a:r>
              <a:rPr lang="ja-JP" altLang="en-US" sz="1400"/>
              <a:t>　（１）介護職員の処遇改善に関する見直し</a:t>
            </a:r>
          </a:p>
          <a:p>
            <a:pPr eaLnBrk="1" hangingPunct="1">
              <a:spcBef>
                <a:spcPct val="0"/>
              </a:spcBef>
              <a:buFontTx/>
              <a:buNone/>
            </a:pPr>
            <a:r>
              <a:rPr lang="ja-JP" altLang="en-US" sz="1400"/>
              <a:t>　　　介護職員の根本的な処遇改善を実現するためには、補正予算のような一時的な財政措置によるのではなく、事業</a:t>
            </a:r>
            <a:endParaRPr lang="en-US" altLang="ja-JP" sz="1400"/>
          </a:p>
          <a:p>
            <a:pPr eaLnBrk="1" hangingPunct="1">
              <a:spcBef>
                <a:spcPct val="0"/>
              </a:spcBef>
              <a:buFontTx/>
              <a:buNone/>
            </a:pPr>
            <a:r>
              <a:rPr lang="ja-JP" altLang="en-US" sz="1400"/>
              <a:t>　　者の自主的な努力を前提とした上で、事業者にとって安定的・継続的な事業収入が見込まれる、</a:t>
            </a:r>
            <a:r>
              <a:rPr lang="ja-JP" altLang="en-US" sz="1400" b="1">
                <a:solidFill>
                  <a:srgbClr val="FF0000"/>
                </a:solidFill>
              </a:rPr>
              <a:t>介護報酬において</a:t>
            </a:r>
            <a:endParaRPr lang="en-US" altLang="ja-JP" sz="1400" b="1">
              <a:solidFill>
                <a:srgbClr val="FF0000"/>
              </a:solidFill>
            </a:endParaRPr>
          </a:p>
          <a:p>
            <a:pPr eaLnBrk="1" hangingPunct="1">
              <a:spcBef>
                <a:spcPct val="0"/>
              </a:spcBef>
              <a:buFontTx/>
              <a:buNone/>
            </a:pPr>
            <a:r>
              <a:rPr lang="ja-JP" altLang="en-US" sz="1400"/>
              <a:t>　　</a:t>
            </a:r>
            <a:r>
              <a:rPr lang="ja-JP" altLang="en-US" sz="1400" b="1">
                <a:solidFill>
                  <a:srgbClr val="FF0000"/>
                </a:solidFill>
              </a:rPr>
              <a:t>対応することが望ましい</a:t>
            </a:r>
            <a:r>
              <a:rPr lang="ja-JP" altLang="en-US" sz="1400"/>
              <a:t>。</a:t>
            </a:r>
          </a:p>
          <a:p>
            <a:pPr eaLnBrk="1" hangingPunct="1">
              <a:spcBef>
                <a:spcPct val="0"/>
              </a:spcBef>
              <a:buFontTx/>
              <a:buNone/>
            </a:pPr>
            <a:r>
              <a:rPr lang="ja-JP" altLang="en-US" sz="1400"/>
              <a:t>　（２）地域区分の見直し</a:t>
            </a:r>
          </a:p>
          <a:p>
            <a:pPr eaLnBrk="1" hangingPunct="1">
              <a:spcBef>
                <a:spcPct val="0"/>
              </a:spcBef>
              <a:buFontTx/>
              <a:buNone/>
            </a:pPr>
            <a:r>
              <a:rPr lang="ja-JP" altLang="en-US" sz="1400"/>
              <a:t>　　　地域区分については、現在の特甲地の区分を３分割し、地域割りを</a:t>
            </a:r>
            <a:r>
              <a:rPr lang="en-US" altLang="ja-JP" sz="1400"/>
              <a:t>7</a:t>
            </a:r>
            <a:r>
              <a:rPr lang="ja-JP" altLang="en-US" sz="1400"/>
              <a:t>区分にする見直しを行う。</a:t>
            </a:r>
          </a:p>
        </p:txBody>
      </p:sp>
      <p:sp>
        <p:nvSpPr>
          <p:cNvPr id="13315" name="正方形/長方形 4"/>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平成２４年度介護報酬改定と老健の現状（改定の概要）</a:t>
            </a:r>
          </a:p>
        </p:txBody>
      </p:sp>
      <p:sp>
        <p:nvSpPr>
          <p:cNvPr id="13316" name="テキスト ボックス 3"/>
          <p:cNvSpPr txBox="1">
            <a:spLocks noChangeArrowheads="1"/>
          </p:cNvSpPr>
          <p:nvPr/>
        </p:nvSpPr>
        <p:spPr bwMode="auto">
          <a:xfrm>
            <a:off x="179388" y="785813"/>
            <a:ext cx="4137025" cy="36988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平成２４年度介護報酬改定の概要と宿題</a:t>
            </a:r>
          </a:p>
        </p:txBody>
      </p:sp>
      <p:sp>
        <p:nvSpPr>
          <p:cNvPr id="6" name="テキスト ボックス 5"/>
          <p:cNvSpPr txBox="1"/>
          <p:nvPr/>
        </p:nvSpPr>
        <p:spPr>
          <a:xfrm>
            <a:off x="127000" y="1268413"/>
            <a:ext cx="6958013" cy="369887"/>
          </a:xfrm>
          <a:prstGeom prst="rect">
            <a:avLst/>
          </a:prstGeom>
          <a:noFill/>
        </p:spPr>
        <p:txBody>
          <a:bodyPr>
            <a:spAutoFit/>
          </a:bodyPr>
          <a:lstStyle/>
          <a:p>
            <a:pPr>
              <a:defRPr/>
            </a:pPr>
            <a:r>
              <a:rPr lang="en-US" altLang="ja-JP" b="1">
                <a:latin typeface="+mj-ea"/>
                <a:ea typeface="+mj-ea"/>
              </a:rPr>
              <a:t>【</a:t>
            </a:r>
            <a:r>
              <a:rPr lang="ja-JP" altLang="en-US" b="1">
                <a:latin typeface="+mj-ea"/>
                <a:ea typeface="+mj-ea"/>
              </a:rPr>
              <a:t>平成</a:t>
            </a:r>
            <a:r>
              <a:rPr lang="en-US" altLang="ja-JP" b="1">
                <a:latin typeface="+mj-ea"/>
                <a:ea typeface="+mj-ea"/>
              </a:rPr>
              <a:t>24</a:t>
            </a:r>
            <a:r>
              <a:rPr lang="ja-JP" altLang="en-US" b="1">
                <a:latin typeface="+mj-ea"/>
                <a:ea typeface="+mj-ea"/>
              </a:rPr>
              <a:t>年度介護報酬改定の基本的な考え方及び重点課題</a:t>
            </a:r>
            <a:r>
              <a:rPr lang="en-US" altLang="ja-JP" b="1">
                <a:latin typeface="+mj-ea"/>
                <a:ea typeface="+mj-ea"/>
              </a:rPr>
              <a:t>】</a:t>
            </a:r>
            <a:endParaRPr lang="ja-JP" altLang="en-US" b="1">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グラフ 16"/>
          <p:cNvGraphicFramePr>
            <a:graphicFrameLocks/>
          </p:cNvGraphicFramePr>
          <p:nvPr/>
        </p:nvGraphicFramePr>
        <p:xfrm>
          <a:off x="4605338" y="1428750"/>
          <a:ext cx="4594225" cy="3959225"/>
        </p:xfrm>
        <a:graphic>
          <a:graphicData uri="http://schemas.openxmlformats.org/presentationml/2006/ole">
            <mc:AlternateContent xmlns:mc="http://schemas.openxmlformats.org/markup-compatibility/2006">
              <mc:Choice xmlns:v="urn:schemas-microsoft-com:vml" Requires="v">
                <p:oleObj spid="_x0000_s14356" r:id="rId4" imgW="4590686" imgH="3962743" progId="Excel.Chart.8">
                  <p:embed/>
                </p:oleObj>
              </mc:Choice>
              <mc:Fallback>
                <p:oleObj r:id="rId4" imgW="4590686" imgH="3962743" progId="Excel.Chart.8">
                  <p:embed/>
                  <p:pic>
                    <p:nvPicPr>
                      <p:cNvPr id="0" name="グラフ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338" y="1428750"/>
                        <a:ext cx="45942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テキスト ボックス 2"/>
          <p:cNvSpPr txBox="1"/>
          <p:nvPr/>
        </p:nvSpPr>
        <p:spPr>
          <a:xfrm>
            <a:off x="1541463" y="6092825"/>
            <a:ext cx="6438900" cy="276225"/>
          </a:xfrm>
          <a:prstGeom prst="rect">
            <a:avLst/>
          </a:prstGeom>
          <a:noFill/>
        </p:spPr>
        <p:txBody>
          <a:bodyPr>
            <a:spAutoFit/>
          </a:bodyPr>
          <a:lstStyle/>
          <a:p>
            <a:pPr>
              <a:defRPr/>
            </a:pPr>
            <a:r>
              <a:rPr lang="ja-JP" altLang="en-US" sz="1200">
                <a:latin typeface="+mn-ea"/>
              </a:rPr>
              <a:t>平成</a:t>
            </a:r>
            <a:r>
              <a:rPr lang="en-US" altLang="ja-JP" sz="1200">
                <a:latin typeface="+mn-ea"/>
              </a:rPr>
              <a:t>24</a:t>
            </a:r>
            <a:r>
              <a:rPr lang="ja-JP" altLang="en-US" sz="1200">
                <a:latin typeface="+mn-ea"/>
              </a:rPr>
              <a:t>年</a:t>
            </a:r>
            <a:r>
              <a:rPr lang="en-US" altLang="ja-JP" sz="1200">
                <a:latin typeface="+mn-ea"/>
              </a:rPr>
              <a:t>4</a:t>
            </a:r>
            <a:r>
              <a:rPr lang="ja-JP" altLang="en-US" sz="1200">
                <a:latin typeface="+mn-ea"/>
              </a:rPr>
              <a:t>月：全老健「平成</a:t>
            </a:r>
            <a:r>
              <a:rPr lang="en-US" altLang="ja-JP" sz="1200">
                <a:latin typeface="+mn-ea"/>
              </a:rPr>
              <a:t>24</a:t>
            </a:r>
            <a:r>
              <a:rPr lang="ja-JP" altLang="en-US" sz="1200">
                <a:latin typeface="+mn-ea"/>
              </a:rPr>
              <a:t>年</a:t>
            </a:r>
            <a:r>
              <a:rPr lang="en-US" altLang="ja-JP" sz="1200">
                <a:latin typeface="+mn-ea"/>
              </a:rPr>
              <a:t>4</a:t>
            </a:r>
            <a:r>
              <a:rPr lang="ja-JP" altLang="en-US" sz="1200">
                <a:latin typeface="+mn-ea"/>
              </a:rPr>
              <a:t>月介護報酬改定関連加算算定状況等に関する実態調査」</a:t>
            </a:r>
          </a:p>
        </p:txBody>
      </p:sp>
      <p:sp>
        <p:nvSpPr>
          <p:cNvPr id="4" name="テキスト ボックス 3"/>
          <p:cNvSpPr txBox="1"/>
          <p:nvPr/>
        </p:nvSpPr>
        <p:spPr>
          <a:xfrm>
            <a:off x="1514475" y="6353175"/>
            <a:ext cx="7610475" cy="277813"/>
          </a:xfrm>
          <a:prstGeom prst="rect">
            <a:avLst/>
          </a:prstGeom>
          <a:noFill/>
        </p:spPr>
        <p:txBody>
          <a:bodyPr>
            <a:spAutoFit/>
          </a:bodyPr>
          <a:lstStyle/>
          <a:p>
            <a:pPr>
              <a:defRPr/>
            </a:pPr>
            <a:r>
              <a:rPr lang="ja-JP" altLang="en-US" sz="1200">
                <a:latin typeface="+mn-ea"/>
              </a:rPr>
              <a:t>平成</a:t>
            </a:r>
            <a:r>
              <a:rPr lang="en-US" altLang="ja-JP" sz="1200">
                <a:latin typeface="+mn-ea"/>
              </a:rPr>
              <a:t>24</a:t>
            </a:r>
            <a:r>
              <a:rPr lang="ja-JP" altLang="en-US" sz="1200">
                <a:latin typeface="+mn-ea"/>
              </a:rPr>
              <a:t>年</a:t>
            </a:r>
            <a:r>
              <a:rPr lang="en-US" altLang="ja-JP" sz="1200">
                <a:latin typeface="+mn-ea"/>
              </a:rPr>
              <a:t>11</a:t>
            </a:r>
            <a:r>
              <a:rPr lang="ja-JP" altLang="en-US" sz="1200">
                <a:latin typeface="+mn-ea"/>
              </a:rPr>
              <a:t>月：厚生労働省「介護老人保健施設等の在宅療養支援及び医療提供のあり方に関する調査研究事業」</a:t>
            </a:r>
          </a:p>
        </p:txBody>
      </p:sp>
      <p:sp>
        <p:nvSpPr>
          <p:cNvPr id="5" name="テキスト ボックス 4"/>
          <p:cNvSpPr txBox="1"/>
          <p:nvPr/>
        </p:nvSpPr>
        <p:spPr>
          <a:xfrm>
            <a:off x="1514475" y="6570663"/>
            <a:ext cx="6746875" cy="277812"/>
          </a:xfrm>
          <a:prstGeom prst="rect">
            <a:avLst/>
          </a:prstGeom>
          <a:noFill/>
        </p:spPr>
        <p:txBody>
          <a:bodyPr>
            <a:spAutoFit/>
          </a:bodyPr>
          <a:lstStyle/>
          <a:p>
            <a:pPr>
              <a:defRPr/>
            </a:pPr>
            <a:r>
              <a:rPr lang="ja-JP" altLang="en-US" sz="1200">
                <a:latin typeface="+mn-ea"/>
              </a:rPr>
              <a:t>平成</a:t>
            </a:r>
            <a:r>
              <a:rPr lang="en-US" altLang="ja-JP" sz="1200">
                <a:latin typeface="+mn-ea"/>
              </a:rPr>
              <a:t>25</a:t>
            </a:r>
            <a:r>
              <a:rPr lang="ja-JP" altLang="en-US" sz="1200">
                <a:latin typeface="+mn-ea"/>
              </a:rPr>
              <a:t>年</a:t>
            </a:r>
            <a:r>
              <a:rPr lang="en-US" altLang="ja-JP" sz="1200">
                <a:latin typeface="+mn-ea"/>
              </a:rPr>
              <a:t>10</a:t>
            </a:r>
            <a:r>
              <a:rPr lang="ja-JP" altLang="en-US" sz="1200">
                <a:latin typeface="+mn-ea"/>
              </a:rPr>
              <a:t>月：全老健「平成</a:t>
            </a:r>
            <a:r>
              <a:rPr lang="en-US" altLang="ja-JP" sz="1200">
                <a:latin typeface="+mn-ea"/>
              </a:rPr>
              <a:t>25</a:t>
            </a:r>
            <a:r>
              <a:rPr lang="ja-JP" altLang="en-US" sz="1200">
                <a:latin typeface="+mn-ea"/>
              </a:rPr>
              <a:t>年介護老人保健施設の現状と地域特性等に関する調査」</a:t>
            </a:r>
          </a:p>
        </p:txBody>
      </p:sp>
      <p:sp>
        <p:nvSpPr>
          <p:cNvPr id="14342" name="テキスト ボックス 5"/>
          <p:cNvSpPr txBox="1">
            <a:spLocks noChangeArrowheads="1"/>
          </p:cNvSpPr>
          <p:nvPr/>
        </p:nvSpPr>
        <p:spPr bwMode="auto">
          <a:xfrm>
            <a:off x="539750" y="6046788"/>
            <a:ext cx="11128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400" b="1"/>
              <a:t>（出典）</a:t>
            </a:r>
          </a:p>
        </p:txBody>
      </p:sp>
      <p:sp>
        <p:nvSpPr>
          <p:cNvPr id="14343" name="テキスト ボックス 6"/>
          <p:cNvSpPr txBox="1">
            <a:spLocks noChangeArrowheads="1"/>
          </p:cNvSpPr>
          <p:nvPr/>
        </p:nvSpPr>
        <p:spPr bwMode="auto">
          <a:xfrm>
            <a:off x="784225" y="5083175"/>
            <a:ext cx="6273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FF0000"/>
                </a:solidFill>
              </a:rPr>
              <a:t>在宅強化型　        　：　在宅復帰率　５０％超</a:t>
            </a:r>
            <a:r>
              <a:rPr lang="en-US" altLang="ja-JP" sz="1400" b="1">
                <a:solidFill>
                  <a:srgbClr val="FF0000"/>
                </a:solidFill>
              </a:rPr>
              <a:t>,</a:t>
            </a:r>
            <a:r>
              <a:rPr lang="ja-JP" altLang="en-US" sz="1400" b="1">
                <a:solidFill>
                  <a:srgbClr val="FF0000"/>
                </a:solidFill>
              </a:rPr>
              <a:t>　ベッド回転率 １０％以上</a:t>
            </a:r>
          </a:p>
        </p:txBody>
      </p:sp>
      <p:sp>
        <p:nvSpPr>
          <p:cNvPr id="14344" name="テキスト ボックス 9"/>
          <p:cNvSpPr txBox="1">
            <a:spLocks noChangeArrowheads="1"/>
          </p:cNvSpPr>
          <p:nvPr/>
        </p:nvSpPr>
        <p:spPr bwMode="auto">
          <a:xfrm>
            <a:off x="784225" y="5337175"/>
            <a:ext cx="7583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C00000"/>
                </a:solidFill>
              </a:rPr>
              <a:t>在宅支援加算型　  ：　在宅復帰率　３０％超</a:t>
            </a:r>
            <a:r>
              <a:rPr lang="en-US" altLang="ja-JP" sz="1400" b="1">
                <a:solidFill>
                  <a:srgbClr val="C00000"/>
                </a:solidFill>
              </a:rPr>
              <a:t>,</a:t>
            </a:r>
            <a:r>
              <a:rPr lang="ja-JP" altLang="en-US" sz="1400" b="1">
                <a:solidFill>
                  <a:srgbClr val="C00000"/>
                </a:solidFill>
              </a:rPr>
              <a:t>　ベッド回転率　５％以上</a:t>
            </a:r>
            <a:endParaRPr lang="en-US" altLang="ja-JP" sz="1400" b="1">
              <a:solidFill>
                <a:srgbClr val="C00000"/>
              </a:solidFill>
            </a:endParaRPr>
          </a:p>
          <a:p>
            <a:pPr eaLnBrk="1" hangingPunct="1">
              <a:spcBef>
                <a:spcPct val="0"/>
              </a:spcBef>
              <a:buFontTx/>
              <a:buNone/>
            </a:pPr>
            <a:r>
              <a:rPr lang="ja-JP" altLang="en-US" sz="1400" b="1">
                <a:solidFill>
                  <a:srgbClr val="C00000"/>
                </a:solidFill>
              </a:rPr>
              <a:t>　　　　　　　　　　　　　　　　　　　　　　⇒　在宅復帰・在宅療養支援機能加算の算定施設　　</a:t>
            </a:r>
          </a:p>
        </p:txBody>
      </p:sp>
      <p:sp>
        <p:nvSpPr>
          <p:cNvPr id="14345" name="テキスト ボックス 10"/>
          <p:cNvSpPr txBox="1">
            <a:spLocks noChangeArrowheads="1"/>
          </p:cNvSpPr>
          <p:nvPr/>
        </p:nvSpPr>
        <p:spPr bwMode="auto">
          <a:xfrm>
            <a:off x="784225" y="5738813"/>
            <a:ext cx="5580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3607FD"/>
                </a:solidFill>
              </a:rPr>
              <a:t>従　来　型　　　　　 ：　上のどちらにも該当しない</a:t>
            </a:r>
            <a:endParaRPr lang="en-US" altLang="ja-JP" sz="1400" b="1">
              <a:solidFill>
                <a:srgbClr val="3607FD"/>
              </a:solidFill>
            </a:endParaRPr>
          </a:p>
        </p:txBody>
      </p:sp>
      <p:graphicFrame>
        <p:nvGraphicFramePr>
          <p:cNvPr id="15" name="グラフ 14"/>
          <p:cNvGraphicFramePr>
            <a:graphicFrameLocks/>
          </p:cNvGraphicFramePr>
          <p:nvPr/>
        </p:nvGraphicFramePr>
        <p:xfrm>
          <a:off x="0" y="1508480"/>
          <a:ext cx="4210049" cy="35530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347" name="グラフ 15"/>
          <p:cNvGraphicFramePr>
            <a:graphicFrameLocks/>
          </p:cNvGraphicFramePr>
          <p:nvPr/>
        </p:nvGraphicFramePr>
        <p:xfrm>
          <a:off x="2689225" y="1457325"/>
          <a:ext cx="4397375" cy="3654425"/>
        </p:xfrm>
        <a:graphic>
          <a:graphicData uri="http://schemas.openxmlformats.org/presentationml/2006/ole">
            <mc:AlternateContent xmlns:mc="http://schemas.openxmlformats.org/markup-compatibility/2006">
              <mc:Choice xmlns:v="urn:schemas-microsoft-com:vml" Requires="v">
                <p:oleObj spid="_x0000_s14357" r:id="rId8" imgW="4395597" imgH="3657917" progId="Excel.Chart.8">
                  <p:embed/>
                </p:oleObj>
              </mc:Choice>
              <mc:Fallback>
                <p:oleObj r:id="rId8" imgW="4395597" imgH="3657917" progId="Excel.Chart.8">
                  <p:embed/>
                  <p:pic>
                    <p:nvPicPr>
                      <p:cNvPr id="0" name="グラフ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9225" y="1457325"/>
                        <a:ext cx="43973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テキスト ボックス 1"/>
          <p:cNvSpPr txBox="1"/>
          <p:nvPr/>
        </p:nvSpPr>
        <p:spPr>
          <a:xfrm>
            <a:off x="6629400" y="1296988"/>
            <a:ext cx="2514600" cy="368300"/>
          </a:xfrm>
          <a:prstGeom prst="rect">
            <a:avLst/>
          </a:prstGeom>
          <a:noFill/>
        </p:spPr>
        <p:txBody>
          <a:bodyPr wrap="none">
            <a:spAutoFit/>
          </a:bodyPr>
          <a:lstStyle/>
          <a:p>
            <a:pPr>
              <a:defRPr/>
            </a:pPr>
            <a:r>
              <a:rPr lang="ja-JP" altLang="en-US">
                <a:latin typeface="+mj-ea"/>
                <a:ea typeface="+mj-ea"/>
              </a:rPr>
              <a:t>平成２５年１０月</a:t>
            </a:r>
            <a:r>
              <a:rPr lang="ja-JP" altLang="en-US" sz="1400" b="1">
                <a:latin typeface="+mj-ea"/>
                <a:ea typeface="+mj-ea"/>
              </a:rPr>
              <a:t>（ｎ</a:t>
            </a:r>
            <a:r>
              <a:rPr lang="en-US" altLang="ja-JP" sz="1400" b="1">
                <a:latin typeface="+mj-ea"/>
                <a:ea typeface="+mj-ea"/>
              </a:rPr>
              <a:t>=1,031</a:t>
            </a:r>
            <a:r>
              <a:rPr lang="ja-JP" altLang="en-US" sz="1400" b="1">
                <a:latin typeface="+mj-ea"/>
                <a:ea typeface="+mj-ea"/>
              </a:rPr>
              <a:t>）</a:t>
            </a:r>
          </a:p>
        </p:txBody>
      </p:sp>
      <p:sp>
        <p:nvSpPr>
          <p:cNvPr id="19" name="テキスト ボックス 18"/>
          <p:cNvSpPr txBox="1"/>
          <p:nvPr/>
        </p:nvSpPr>
        <p:spPr>
          <a:xfrm>
            <a:off x="3349625" y="1296988"/>
            <a:ext cx="2514600" cy="368300"/>
          </a:xfrm>
          <a:prstGeom prst="rect">
            <a:avLst/>
          </a:prstGeom>
          <a:noFill/>
        </p:spPr>
        <p:txBody>
          <a:bodyPr wrap="none">
            <a:spAutoFit/>
          </a:bodyPr>
          <a:lstStyle/>
          <a:p>
            <a:pPr algn="ctr">
              <a:defRPr/>
            </a:pPr>
            <a:r>
              <a:rPr lang="ja-JP" altLang="en-US">
                <a:latin typeface="+mj-ea"/>
                <a:ea typeface="+mj-ea"/>
              </a:rPr>
              <a:t>平成２４年１１月</a:t>
            </a:r>
            <a:r>
              <a:rPr lang="ja-JP" altLang="en-US" sz="1400" b="1">
                <a:latin typeface="+mj-ea"/>
                <a:ea typeface="+mj-ea"/>
              </a:rPr>
              <a:t>（ｎ</a:t>
            </a:r>
            <a:r>
              <a:rPr lang="en-US" altLang="ja-JP" sz="1400" b="1">
                <a:latin typeface="+mj-ea"/>
                <a:ea typeface="+mj-ea"/>
              </a:rPr>
              <a:t>=1,066</a:t>
            </a:r>
            <a:r>
              <a:rPr lang="ja-JP" altLang="en-US" sz="1400" b="1">
                <a:latin typeface="+mj-ea"/>
                <a:ea typeface="+mj-ea"/>
              </a:rPr>
              <a:t>）</a:t>
            </a:r>
          </a:p>
        </p:txBody>
      </p:sp>
      <p:sp>
        <p:nvSpPr>
          <p:cNvPr id="20" name="テキスト ボックス 19"/>
          <p:cNvSpPr txBox="1"/>
          <p:nvPr/>
        </p:nvSpPr>
        <p:spPr>
          <a:xfrm>
            <a:off x="204788" y="1296988"/>
            <a:ext cx="2357437" cy="368300"/>
          </a:xfrm>
          <a:prstGeom prst="rect">
            <a:avLst/>
          </a:prstGeom>
          <a:noFill/>
        </p:spPr>
        <p:txBody>
          <a:bodyPr wrap="none">
            <a:spAutoFit/>
          </a:bodyPr>
          <a:lstStyle/>
          <a:p>
            <a:pPr algn="ctr">
              <a:defRPr/>
            </a:pPr>
            <a:r>
              <a:rPr lang="ja-JP" altLang="en-US">
                <a:latin typeface="+mj-ea"/>
                <a:ea typeface="+mj-ea"/>
              </a:rPr>
              <a:t>平成２４年４月</a:t>
            </a:r>
            <a:r>
              <a:rPr lang="ja-JP" altLang="en-US" sz="1400" b="1">
                <a:latin typeface="+mj-ea"/>
                <a:ea typeface="+mj-ea"/>
              </a:rPr>
              <a:t>（ｎ</a:t>
            </a:r>
            <a:r>
              <a:rPr lang="en-US" altLang="ja-JP" sz="1400" b="1">
                <a:latin typeface="+mj-ea"/>
                <a:ea typeface="+mj-ea"/>
              </a:rPr>
              <a:t>=1,718</a:t>
            </a:r>
            <a:r>
              <a:rPr lang="ja-JP" altLang="en-US" sz="1400" b="1">
                <a:latin typeface="+mj-ea"/>
                <a:ea typeface="+mj-ea"/>
              </a:rPr>
              <a:t>）</a:t>
            </a:r>
          </a:p>
        </p:txBody>
      </p:sp>
      <p:sp>
        <p:nvSpPr>
          <p:cNvPr id="9" name="右矢印 8"/>
          <p:cNvSpPr/>
          <p:nvPr/>
        </p:nvSpPr>
        <p:spPr>
          <a:xfrm>
            <a:off x="2781300" y="3357563"/>
            <a:ext cx="377825" cy="576262"/>
          </a:xfrm>
          <a:prstGeom prst="rightArrow">
            <a:avLst/>
          </a:prstGeom>
          <a:solidFill>
            <a:srgbClr val="0A3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B050"/>
              </a:solidFill>
            </a:endParaRPr>
          </a:p>
        </p:txBody>
      </p:sp>
      <p:sp>
        <p:nvSpPr>
          <p:cNvPr id="22" name="右矢印 21"/>
          <p:cNvSpPr/>
          <p:nvPr/>
        </p:nvSpPr>
        <p:spPr>
          <a:xfrm>
            <a:off x="6011863" y="3357563"/>
            <a:ext cx="377825" cy="576262"/>
          </a:xfrm>
          <a:prstGeom prst="rightArrow">
            <a:avLst/>
          </a:prstGeom>
          <a:solidFill>
            <a:srgbClr val="0A32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B050"/>
              </a:solidFill>
            </a:endParaRPr>
          </a:p>
        </p:txBody>
      </p:sp>
      <p:sp>
        <p:nvSpPr>
          <p:cNvPr id="14" name="正方形/長方形 13"/>
          <p:cNvSpPr/>
          <p:nvPr/>
        </p:nvSpPr>
        <p:spPr>
          <a:xfrm>
            <a:off x="684213" y="5083175"/>
            <a:ext cx="6767512" cy="963613"/>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54" name="テキスト ボックス 26"/>
          <p:cNvSpPr txBox="1">
            <a:spLocks noChangeArrowheads="1"/>
          </p:cNvSpPr>
          <p:nvPr/>
        </p:nvSpPr>
        <p:spPr bwMode="auto">
          <a:xfrm>
            <a:off x="584200" y="696913"/>
            <a:ext cx="8045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solidFill>
                  <a:srgbClr val="0000FF"/>
                </a:solidFill>
              </a:rPr>
              <a:t>在宅強化型老健及び在宅支援加算型施設の推移</a:t>
            </a:r>
          </a:p>
        </p:txBody>
      </p:sp>
      <p:sp>
        <p:nvSpPr>
          <p:cNvPr id="14355" name="正方形/長方形 8"/>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（全老健</a:t>
            </a:r>
            <a:r>
              <a:rPr lang="ja-JP" altLang="en-US" sz="2000"/>
              <a:t>・地域特性</a:t>
            </a:r>
            <a:r>
              <a:rPr lang="zh-TW" altLang="en-US" sz="2000"/>
              <a:t>調査）</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5"/>
          <p:cNvSpPr txBox="1">
            <a:spLocks noChangeArrowheads="1"/>
          </p:cNvSpPr>
          <p:nvPr/>
        </p:nvSpPr>
        <p:spPr bwMode="auto">
          <a:xfrm>
            <a:off x="5170488" y="6581775"/>
            <a:ext cx="3973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　在宅支援加算型 ＝ 在宅復帰・在宅療養支援機能加算</a:t>
            </a:r>
            <a:endParaRPr lang="en-US" altLang="ja-JP" sz="1200"/>
          </a:p>
        </p:txBody>
      </p:sp>
      <p:sp>
        <p:nvSpPr>
          <p:cNvPr id="15363" name="テキスト ボックス 2"/>
          <p:cNvSpPr txBox="1">
            <a:spLocks noChangeArrowheads="1"/>
          </p:cNvSpPr>
          <p:nvPr/>
        </p:nvSpPr>
        <p:spPr bwMode="auto">
          <a:xfrm>
            <a:off x="179388" y="70326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在宅強化と訪問リハの関係</a:t>
            </a:r>
          </a:p>
        </p:txBody>
      </p:sp>
      <p:pic>
        <p:nvPicPr>
          <p:cNvPr id="1536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390650"/>
            <a:ext cx="6643687"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テキスト ボックス 2"/>
          <p:cNvSpPr txBox="1">
            <a:spLocks noChangeArrowheads="1"/>
          </p:cNvSpPr>
          <p:nvPr/>
        </p:nvSpPr>
        <p:spPr bwMode="auto">
          <a:xfrm>
            <a:off x="193675" y="1108075"/>
            <a:ext cx="868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在宅復帰の評価（Ｈ</a:t>
            </a:r>
            <a:r>
              <a:rPr lang="en-US" altLang="ja-JP" sz="1800"/>
              <a:t>25.10.1</a:t>
            </a:r>
            <a:r>
              <a:rPr lang="ja-JP" altLang="en-US" sz="1800"/>
              <a:t>現在） </a:t>
            </a:r>
            <a:r>
              <a:rPr lang="en-US" altLang="ja-JP" sz="1800"/>
              <a:t>×</a:t>
            </a:r>
            <a:r>
              <a:rPr lang="ja-JP" altLang="en-US" sz="1800"/>
              <a:t>　訪問リハの延べ利用者数（平成</a:t>
            </a:r>
            <a:r>
              <a:rPr lang="en-US" altLang="ja-JP" sz="1800"/>
              <a:t>25</a:t>
            </a:r>
            <a:r>
              <a:rPr lang="ja-JP" altLang="en-US" sz="1800"/>
              <a:t>年</a:t>
            </a:r>
            <a:r>
              <a:rPr lang="en-US" altLang="ja-JP" sz="1800"/>
              <a:t>4</a:t>
            </a:r>
            <a:r>
              <a:rPr lang="ja-JP" altLang="en-US" sz="1800"/>
              <a:t>月～</a:t>
            </a:r>
            <a:r>
              <a:rPr lang="en-US" altLang="ja-JP" sz="1800"/>
              <a:t>9</a:t>
            </a:r>
            <a:r>
              <a:rPr lang="ja-JP" altLang="en-US" sz="1800"/>
              <a:t>月）</a:t>
            </a:r>
          </a:p>
        </p:txBody>
      </p:sp>
      <p:sp>
        <p:nvSpPr>
          <p:cNvPr id="15366" name="テキスト ボックス 4"/>
          <p:cNvSpPr txBox="1">
            <a:spLocks noChangeArrowheads="1"/>
          </p:cNvSpPr>
          <p:nvPr/>
        </p:nvSpPr>
        <p:spPr bwMode="auto">
          <a:xfrm>
            <a:off x="1600200" y="1700213"/>
            <a:ext cx="492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（人）</a:t>
            </a:r>
          </a:p>
        </p:txBody>
      </p:sp>
      <p:sp>
        <p:nvSpPr>
          <p:cNvPr id="15367" name="テキスト ボックス 3"/>
          <p:cNvSpPr txBox="1">
            <a:spLocks noChangeArrowheads="1"/>
          </p:cNvSpPr>
          <p:nvPr/>
        </p:nvSpPr>
        <p:spPr bwMode="auto">
          <a:xfrm>
            <a:off x="6916738" y="6210300"/>
            <a:ext cx="930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（ｎ＝</a:t>
            </a:r>
            <a:r>
              <a:rPr lang="en-US" altLang="ja-JP" sz="1400"/>
              <a:t>216</a:t>
            </a:r>
            <a:r>
              <a:rPr lang="ja-JP" altLang="en-US" sz="1400"/>
              <a:t>）</a:t>
            </a:r>
          </a:p>
        </p:txBody>
      </p:sp>
      <p:sp>
        <p:nvSpPr>
          <p:cNvPr id="15368" name="正方形/長方形 8"/>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（全老健</a:t>
            </a:r>
            <a:r>
              <a:rPr lang="ja-JP" altLang="en-US" sz="2000"/>
              <a:t>・地域特性</a:t>
            </a:r>
            <a:r>
              <a:rPr lang="zh-TW" altLang="en-US" sz="2000"/>
              <a:t>調査）</a:t>
            </a:r>
          </a:p>
        </p:txBody>
      </p:sp>
      <p:sp>
        <p:nvSpPr>
          <p:cNvPr id="16" name="テキスト ボックス 15"/>
          <p:cNvSpPr txBox="1"/>
          <p:nvPr/>
        </p:nvSpPr>
        <p:spPr>
          <a:xfrm>
            <a:off x="6381750" y="601663"/>
            <a:ext cx="2762250" cy="307975"/>
          </a:xfrm>
          <a:prstGeom prst="rect">
            <a:avLst/>
          </a:prstGeom>
          <a:noFill/>
        </p:spPr>
        <p:txBody>
          <a:bodyPr>
            <a:spAutoFit/>
          </a:bodyPr>
          <a:lstStyle/>
          <a:p>
            <a:pPr algn="r">
              <a:defRPr/>
            </a:pPr>
            <a:r>
              <a:rPr lang="ja-JP" altLang="en-US" sz="1400">
                <a:latin typeface="+mn-ea"/>
              </a:rPr>
              <a:t>（平成</a:t>
            </a:r>
            <a:r>
              <a:rPr lang="en-US" altLang="ja-JP" sz="1400">
                <a:latin typeface="+mn-ea"/>
              </a:rPr>
              <a:t>25</a:t>
            </a:r>
            <a:r>
              <a:rPr lang="ja-JP" altLang="en-US" sz="1400">
                <a:latin typeface="+mn-ea"/>
              </a:rPr>
              <a:t>年度地域特性調査より）</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11"/>
          <p:cNvSpPr txBox="1">
            <a:spLocks noChangeArrowheads="1"/>
          </p:cNvSpPr>
          <p:nvPr/>
        </p:nvSpPr>
        <p:spPr bwMode="auto">
          <a:xfrm>
            <a:off x="179388" y="703263"/>
            <a:ext cx="284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在宅強化と通所リハの関係</a:t>
            </a:r>
          </a:p>
        </p:txBody>
      </p:sp>
      <p:pic>
        <p:nvPicPr>
          <p:cNvPr id="1638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82713"/>
            <a:ext cx="6486525"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テキスト ボックス 6"/>
          <p:cNvSpPr txBox="1">
            <a:spLocks noChangeArrowheads="1"/>
          </p:cNvSpPr>
          <p:nvPr/>
        </p:nvSpPr>
        <p:spPr bwMode="auto">
          <a:xfrm>
            <a:off x="7091363" y="6273800"/>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（ｎ</a:t>
            </a:r>
            <a:r>
              <a:rPr lang="en-US" altLang="ja-JP" sz="1400"/>
              <a:t>=910</a:t>
            </a:r>
            <a:r>
              <a:rPr lang="ja-JP" altLang="en-US" sz="1400"/>
              <a:t>）</a:t>
            </a:r>
          </a:p>
        </p:txBody>
      </p:sp>
      <p:sp>
        <p:nvSpPr>
          <p:cNvPr id="16389" name="テキスト ボックス 5"/>
          <p:cNvSpPr txBox="1">
            <a:spLocks noChangeArrowheads="1"/>
          </p:cNvSpPr>
          <p:nvPr/>
        </p:nvSpPr>
        <p:spPr bwMode="auto">
          <a:xfrm>
            <a:off x="6381750" y="5770563"/>
            <a:ext cx="1550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FF0000"/>
                </a:solidFill>
              </a:rPr>
              <a:t>回収票</a:t>
            </a:r>
            <a:r>
              <a:rPr lang="en-US" altLang="ja-JP" sz="1400" b="1">
                <a:solidFill>
                  <a:srgbClr val="FF0000"/>
                </a:solidFill>
              </a:rPr>
              <a:t>1031</a:t>
            </a:r>
            <a:r>
              <a:rPr lang="ja-JP" altLang="en-US" sz="1400" b="1">
                <a:solidFill>
                  <a:srgbClr val="FF0000"/>
                </a:solidFill>
              </a:rPr>
              <a:t>のうち</a:t>
            </a:r>
            <a:endParaRPr lang="en-US" altLang="ja-JP" sz="1400" b="1">
              <a:solidFill>
                <a:srgbClr val="FF0000"/>
              </a:solidFill>
            </a:endParaRPr>
          </a:p>
          <a:p>
            <a:pPr eaLnBrk="1" hangingPunct="1">
              <a:spcBef>
                <a:spcPct val="0"/>
              </a:spcBef>
              <a:buFontTx/>
              <a:buNone/>
            </a:pPr>
            <a:r>
              <a:rPr lang="ja-JP" altLang="en-US" sz="1400" b="1">
                <a:solidFill>
                  <a:srgbClr val="FF0000"/>
                </a:solidFill>
              </a:rPr>
              <a:t>無回答</a:t>
            </a:r>
            <a:r>
              <a:rPr lang="en-US" altLang="ja-JP" sz="1400" b="1">
                <a:solidFill>
                  <a:srgbClr val="FF0000"/>
                </a:solidFill>
              </a:rPr>
              <a:t>121</a:t>
            </a:r>
            <a:r>
              <a:rPr lang="ja-JP" altLang="en-US" sz="1400" b="1">
                <a:solidFill>
                  <a:srgbClr val="FF0000"/>
                </a:solidFill>
              </a:rPr>
              <a:t>を除く</a:t>
            </a:r>
          </a:p>
        </p:txBody>
      </p:sp>
      <p:sp>
        <p:nvSpPr>
          <p:cNvPr id="16390" name="テキスト ボックス 5"/>
          <p:cNvSpPr txBox="1">
            <a:spLocks noChangeArrowheads="1"/>
          </p:cNvSpPr>
          <p:nvPr/>
        </p:nvSpPr>
        <p:spPr bwMode="auto">
          <a:xfrm>
            <a:off x="5170488" y="6581775"/>
            <a:ext cx="3973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　在宅支援加算型 ＝ 在宅復帰・在宅療養支援機能加算</a:t>
            </a:r>
            <a:endParaRPr lang="en-US" altLang="ja-JP" sz="1200"/>
          </a:p>
        </p:txBody>
      </p:sp>
      <p:sp>
        <p:nvSpPr>
          <p:cNvPr id="16391" name="テキスト ボックス 2"/>
          <p:cNvSpPr txBox="1">
            <a:spLocks noChangeArrowheads="1"/>
          </p:cNvSpPr>
          <p:nvPr/>
        </p:nvSpPr>
        <p:spPr bwMode="auto">
          <a:xfrm>
            <a:off x="450850" y="1117600"/>
            <a:ext cx="8424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在宅復帰の評価（Ｈ</a:t>
            </a:r>
            <a:r>
              <a:rPr lang="en-US" altLang="ja-JP" sz="1800"/>
              <a:t>25.10.1</a:t>
            </a:r>
            <a:r>
              <a:rPr lang="ja-JP" altLang="en-US" sz="1800"/>
              <a:t>現在） </a:t>
            </a:r>
            <a:r>
              <a:rPr lang="en-US" altLang="ja-JP" sz="1800"/>
              <a:t>× </a:t>
            </a:r>
            <a:r>
              <a:rPr lang="ja-JP" altLang="en-US" sz="1800"/>
              <a:t>通所リハのＨ</a:t>
            </a:r>
            <a:r>
              <a:rPr lang="en-US" altLang="ja-JP" sz="1800"/>
              <a:t>24</a:t>
            </a:r>
            <a:r>
              <a:rPr lang="ja-JP" altLang="en-US" sz="1800"/>
              <a:t>利用者実人数</a:t>
            </a:r>
          </a:p>
        </p:txBody>
      </p:sp>
      <p:sp>
        <p:nvSpPr>
          <p:cNvPr id="16392" name="テキスト ボックス 11"/>
          <p:cNvSpPr txBox="1">
            <a:spLocks noChangeArrowheads="1"/>
          </p:cNvSpPr>
          <p:nvPr/>
        </p:nvSpPr>
        <p:spPr bwMode="auto">
          <a:xfrm>
            <a:off x="1938338" y="17732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（人）</a:t>
            </a:r>
          </a:p>
        </p:txBody>
      </p:sp>
      <p:sp>
        <p:nvSpPr>
          <p:cNvPr id="16393" name="正方形/長方形 8"/>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（全老健</a:t>
            </a:r>
            <a:r>
              <a:rPr lang="ja-JP" altLang="en-US" sz="2000"/>
              <a:t>・地域特性</a:t>
            </a:r>
            <a:r>
              <a:rPr lang="zh-TW" altLang="en-US" sz="2000"/>
              <a:t>調査）</a:t>
            </a:r>
          </a:p>
        </p:txBody>
      </p:sp>
      <p:sp>
        <p:nvSpPr>
          <p:cNvPr id="15" name="テキスト ボックス 14"/>
          <p:cNvSpPr txBox="1"/>
          <p:nvPr/>
        </p:nvSpPr>
        <p:spPr>
          <a:xfrm>
            <a:off x="6381750" y="601663"/>
            <a:ext cx="2762250" cy="307975"/>
          </a:xfrm>
          <a:prstGeom prst="rect">
            <a:avLst/>
          </a:prstGeom>
          <a:noFill/>
        </p:spPr>
        <p:txBody>
          <a:bodyPr>
            <a:spAutoFit/>
          </a:bodyPr>
          <a:lstStyle/>
          <a:p>
            <a:pPr algn="r">
              <a:defRPr/>
            </a:pPr>
            <a:r>
              <a:rPr lang="ja-JP" altLang="en-US" sz="1400">
                <a:latin typeface="+mn-ea"/>
              </a:rPr>
              <a:t>（平成</a:t>
            </a:r>
            <a:r>
              <a:rPr lang="en-US" altLang="ja-JP" sz="1400">
                <a:latin typeface="+mn-ea"/>
              </a:rPr>
              <a:t>25</a:t>
            </a:r>
            <a:r>
              <a:rPr lang="ja-JP" altLang="en-US" sz="1400">
                <a:latin typeface="+mn-ea"/>
              </a:rPr>
              <a:t>年度地域特性調査より）</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11"/>
          <p:cNvSpPr txBox="1">
            <a:spLocks noChangeArrowheads="1"/>
          </p:cNvSpPr>
          <p:nvPr/>
        </p:nvSpPr>
        <p:spPr bwMode="auto">
          <a:xfrm>
            <a:off x="179388" y="703263"/>
            <a:ext cx="290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在宅強化と短期入所の関係</a:t>
            </a:r>
          </a:p>
        </p:txBody>
      </p:sp>
      <p:sp>
        <p:nvSpPr>
          <p:cNvPr id="17411" name="テキスト ボックス 5"/>
          <p:cNvSpPr txBox="1">
            <a:spLocks noChangeArrowheads="1"/>
          </p:cNvSpPr>
          <p:nvPr/>
        </p:nvSpPr>
        <p:spPr bwMode="auto">
          <a:xfrm>
            <a:off x="5170488" y="6581775"/>
            <a:ext cx="3973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t>※</a:t>
            </a:r>
            <a:r>
              <a:rPr lang="ja-JP" altLang="en-US" sz="1200"/>
              <a:t>　在宅支援加算型 ＝ 在宅復帰・在宅療養支援機能加算</a:t>
            </a:r>
            <a:endParaRPr lang="en-US" altLang="ja-JP" sz="1200"/>
          </a:p>
        </p:txBody>
      </p:sp>
      <p:pic>
        <p:nvPicPr>
          <p:cNvPr id="17412"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54138"/>
            <a:ext cx="6578600"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テキスト ボックス 6"/>
          <p:cNvSpPr txBox="1">
            <a:spLocks noChangeArrowheads="1"/>
          </p:cNvSpPr>
          <p:nvPr/>
        </p:nvSpPr>
        <p:spPr bwMode="auto">
          <a:xfrm>
            <a:off x="744538" y="1141413"/>
            <a:ext cx="775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在宅復帰の評価（Ｈ</a:t>
            </a:r>
            <a:r>
              <a:rPr lang="en-US" altLang="ja-JP" sz="1800"/>
              <a:t>25.10.1</a:t>
            </a:r>
            <a:r>
              <a:rPr lang="ja-JP" altLang="en-US" sz="1800"/>
              <a:t>現在） </a:t>
            </a:r>
            <a:r>
              <a:rPr lang="en-US" altLang="ja-JP" sz="1800"/>
              <a:t>× </a:t>
            </a:r>
            <a:r>
              <a:rPr lang="ja-JP" altLang="en-US" sz="1800"/>
              <a:t>短期入所療養介護のＨ</a:t>
            </a:r>
            <a:r>
              <a:rPr lang="en-US" altLang="ja-JP" sz="1800"/>
              <a:t>24</a:t>
            </a:r>
            <a:r>
              <a:rPr lang="ja-JP" altLang="en-US" sz="1800"/>
              <a:t>利用者実人数</a:t>
            </a:r>
          </a:p>
        </p:txBody>
      </p:sp>
      <p:sp>
        <p:nvSpPr>
          <p:cNvPr id="17414" name="テキスト ボックス 7"/>
          <p:cNvSpPr txBox="1">
            <a:spLocks noChangeArrowheads="1"/>
          </p:cNvSpPr>
          <p:nvPr/>
        </p:nvSpPr>
        <p:spPr bwMode="auto">
          <a:xfrm>
            <a:off x="7092950" y="6273800"/>
            <a:ext cx="839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（ｎ</a:t>
            </a:r>
            <a:r>
              <a:rPr lang="en-US" altLang="ja-JP" sz="1400"/>
              <a:t>=915</a:t>
            </a:r>
            <a:r>
              <a:rPr lang="ja-JP" altLang="en-US" sz="1400"/>
              <a:t>）</a:t>
            </a:r>
          </a:p>
        </p:txBody>
      </p:sp>
      <p:sp>
        <p:nvSpPr>
          <p:cNvPr id="17415" name="テキスト ボックス 2"/>
          <p:cNvSpPr txBox="1">
            <a:spLocks noChangeArrowheads="1"/>
          </p:cNvSpPr>
          <p:nvPr/>
        </p:nvSpPr>
        <p:spPr bwMode="auto">
          <a:xfrm>
            <a:off x="6380163" y="5800725"/>
            <a:ext cx="1552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FF0000"/>
                </a:solidFill>
              </a:rPr>
              <a:t>回収票</a:t>
            </a:r>
            <a:r>
              <a:rPr lang="en-US" altLang="ja-JP" sz="1400" b="1">
                <a:solidFill>
                  <a:srgbClr val="FF0000"/>
                </a:solidFill>
              </a:rPr>
              <a:t>1031</a:t>
            </a:r>
            <a:r>
              <a:rPr lang="ja-JP" altLang="en-US" sz="1400" b="1">
                <a:solidFill>
                  <a:srgbClr val="FF0000"/>
                </a:solidFill>
              </a:rPr>
              <a:t>のうち</a:t>
            </a:r>
            <a:endParaRPr lang="en-US" altLang="ja-JP" sz="1400" b="1">
              <a:solidFill>
                <a:srgbClr val="FF0000"/>
              </a:solidFill>
            </a:endParaRPr>
          </a:p>
          <a:p>
            <a:pPr eaLnBrk="1" hangingPunct="1">
              <a:spcBef>
                <a:spcPct val="0"/>
              </a:spcBef>
              <a:buFontTx/>
              <a:buNone/>
            </a:pPr>
            <a:r>
              <a:rPr lang="ja-JP" altLang="en-US" sz="1400" b="1">
                <a:solidFill>
                  <a:srgbClr val="FF0000"/>
                </a:solidFill>
              </a:rPr>
              <a:t>無回答</a:t>
            </a:r>
            <a:r>
              <a:rPr lang="en-US" altLang="ja-JP" sz="1400" b="1">
                <a:solidFill>
                  <a:srgbClr val="FF0000"/>
                </a:solidFill>
              </a:rPr>
              <a:t>116</a:t>
            </a:r>
            <a:r>
              <a:rPr lang="ja-JP" altLang="en-US" sz="1400" b="1">
                <a:solidFill>
                  <a:srgbClr val="FF0000"/>
                </a:solidFill>
              </a:rPr>
              <a:t>を除く</a:t>
            </a:r>
          </a:p>
        </p:txBody>
      </p:sp>
      <p:sp>
        <p:nvSpPr>
          <p:cNvPr id="17416" name="テキスト ボックス 10"/>
          <p:cNvSpPr txBox="1">
            <a:spLocks noChangeArrowheads="1"/>
          </p:cNvSpPr>
          <p:nvPr/>
        </p:nvSpPr>
        <p:spPr bwMode="auto">
          <a:xfrm>
            <a:off x="1763713" y="1700213"/>
            <a:ext cx="492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（人）</a:t>
            </a:r>
          </a:p>
        </p:txBody>
      </p:sp>
      <p:sp>
        <p:nvSpPr>
          <p:cNvPr id="17417" name="正方形/長方形 8"/>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（全老健</a:t>
            </a:r>
            <a:r>
              <a:rPr lang="ja-JP" altLang="en-US" sz="2000"/>
              <a:t>・地域特性</a:t>
            </a:r>
            <a:r>
              <a:rPr lang="zh-TW" altLang="en-US" sz="2000"/>
              <a:t>調査）</a:t>
            </a:r>
          </a:p>
        </p:txBody>
      </p:sp>
      <p:sp>
        <p:nvSpPr>
          <p:cNvPr id="15" name="テキスト ボックス 14"/>
          <p:cNvSpPr txBox="1"/>
          <p:nvPr/>
        </p:nvSpPr>
        <p:spPr>
          <a:xfrm>
            <a:off x="6381750" y="601663"/>
            <a:ext cx="2762250" cy="307975"/>
          </a:xfrm>
          <a:prstGeom prst="rect">
            <a:avLst/>
          </a:prstGeom>
          <a:noFill/>
        </p:spPr>
        <p:txBody>
          <a:bodyPr>
            <a:spAutoFit/>
          </a:bodyPr>
          <a:lstStyle/>
          <a:p>
            <a:pPr algn="r">
              <a:defRPr/>
            </a:pPr>
            <a:r>
              <a:rPr lang="ja-JP" altLang="en-US" sz="1400">
                <a:latin typeface="+mn-ea"/>
              </a:rPr>
              <a:t>（平成</a:t>
            </a:r>
            <a:r>
              <a:rPr lang="en-US" altLang="ja-JP" sz="1400">
                <a:latin typeface="+mn-ea"/>
              </a:rPr>
              <a:t>25</a:t>
            </a:r>
            <a:r>
              <a:rPr lang="ja-JP" altLang="en-US" sz="1400">
                <a:latin typeface="+mn-ea"/>
              </a:rPr>
              <a:t>年度地域特性調査より）</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テキスト ボックス 4"/>
          <p:cNvSpPr txBox="1">
            <a:spLocks noChangeArrowheads="1"/>
          </p:cNvSpPr>
          <p:nvPr/>
        </p:nvSpPr>
        <p:spPr bwMode="auto">
          <a:xfrm>
            <a:off x="179388" y="1000125"/>
            <a:ext cx="885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入所前後訪問指導加算の算定状況（施設類型別）</a:t>
            </a:r>
          </a:p>
        </p:txBody>
      </p:sp>
      <p:sp>
        <p:nvSpPr>
          <p:cNvPr id="18435" name="正方形/長方形 3"/>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（改定検証調査）</a:t>
            </a:r>
          </a:p>
        </p:txBody>
      </p:sp>
      <p:sp>
        <p:nvSpPr>
          <p:cNvPr id="18436" name="テキスト ボックス 5"/>
          <p:cNvSpPr txBox="1">
            <a:spLocks noChangeArrowheads="1"/>
          </p:cNvSpPr>
          <p:nvPr/>
        </p:nvSpPr>
        <p:spPr bwMode="auto">
          <a:xfrm>
            <a:off x="5905500" y="588963"/>
            <a:ext cx="298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a:t>（在宅療養調査報告書を基に作成）</a:t>
            </a:r>
          </a:p>
        </p:txBody>
      </p:sp>
      <p:pic>
        <p:nvPicPr>
          <p:cNvPr id="1843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412875"/>
            <a:ext cx="590073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テキスト ボックス 2"/>
          <p:cNvSpPr txBox="1">
            <a:spLocks noChangeArrowheads="1"/>
          </p:cNvSpPr>
          <p:nvPr/>
        </p:nvSpPr>
        <p:spPr bwMode="auto">
          <a:xfrm>
            <a:off x="157163" y="1014413"/>
            <a:ext cx="885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在宅復帰のために実施している取組（複数回答）　（施設類型別）　</a:t>
            </a:r>
            <a:r>
              <a:rPr lang="ja-JP" altLang="en-US" sz="1800" b="1">
                <a:solidFill>
                  <a:srgbClr val="FF0000"/>
                </a:solidFill>
              </a:rPr>
              <a:t>～Ｒ４の導入～</a:t>
            </a:r>
          </a:p>
        </p:txBody>
      </p:sp>
      <p:sp>
        <p:nvSpPr>
          <p:cNvPr id="19459" name="正方形/長方形 3"/>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（改定検証調査）</a:t>
            </a:r>
          </a:p>
        </p:txBody>
      </p:sp>
      <p:sp>
        <p:nvSpPr>
          <p:cNvPr id="19460" name="テキスト ボックス 4"/>
          <p:cNvSpPr txBox="1">
            <a:spLocks noChangeArrowheads="1"/>
          </p:cNvSpPr>
          <p:nvPr/>
        </p:nvSpPr>
        <p:spPr bwMode="auto">
          <a:xfrm>
            <a:off x="6156325" y="620713"/>
            <a:ext cx="298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400"/>
              <a:t>（在宅療養調査報告書を基に作成）</a:t>
            </a:r>
          </a:p>
        </p:txBody>
      </p:sp>
      <p:pic>
        <p:nvPicPr>
          <p:cNvPr id="194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474788"/>
            <a:ext cx="5265738"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1"/>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（経営概況調査）</a:t>
            </a:r>
          </a:p>
        </p:txBody>
      </p:sp>
      <p:graphicFrame>
        <p:nvGraphicFramePr>
          <p:cNvPr id="3" name="表 2"/>
          <p:cNvGraphicFramePr>
            <a:graphicFrameLocks noGrp="1"/>
          </p:cNvGraphicFramePr>
          <p:nvPr/>
        </p:nvGraphicFramePr>
        <p:xfrm>
          <a:off x="179388" y="981075"/>
          <a:ext cx="8713787" cy="5700713"/>
        </p:xfrm>
        <a:graphic>
          <a:graphicData uri="http://schemas.openxmlformats.org/drawingml/2006/table">
            <a:tbl>
              <a:tblPr/>
              <a:tblGrid>
                <a:gridCol w="2143125"/>
                <a:gridCol w="1095375"/>
                <a:gridCol w="1096962"/>
                <a:gridCol w="1095375"/>
                <a:gridCol w="1096963"/>
                <a:gridCol w="1095375"/>
                <a:gridCol w="1090612"/>
              </a:tblGrid>
              <a:tr h="147638">
                <a:tc gridSpan="7">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0" u="none" strike="noStrike" cap="none" normalizeH="0" baseline="0" smtClean="0">
                          <a:ln>
                            <a:noFill/>
                          </a:ln>
                          <a:solidFill>
                            <a:srgbClr val="000000"/>
                          </a:solidFill>
                          <a:effectLst/>
                          <a:latin typeface="ＭＳ 明朝" pitchFamily="17" charset="-128"/>
                          <a:ea typeface="ＭＳ Ｐゴシック" charset="-128"/>
                        </a:rPr>
                        <a:t>（参考）過去の調査結果との比較</a:t>
                      </a:r>
                    </a:p>
                  </a:txBody>
                  <a:tcPr marL="6608" marR="6608" marT="6606"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7013">
                <a:tc rowSpan="2">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700" b="1" i="0" u="none" strike="noStrike" cap="none" normalizeH="0" baseline="0" smtClean="0">
                          <a:ln>
                            <a:noFill/>
                          </a:ln>
                          <a:solidFill>
                            <a:srgbClr val="000000"/>
                          </a:solidFill>
                          <a:effectLst/>
                          <a:latin typeface="ＭＳ 明朝" pitchFamily="17" charset="-128"/>
                          <a:ea typeface="ＭＳ Ｐゴシック" charset="-128"/>
                        </a:rPr>
                        <a:t>　</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1" i="0" u="none" strike="noStrike" cap="none" normalizeH="0" baseline="0" smtClean="0">
                          <a:ln>
                            <a:noFill/>
                          </a:ln>
                          <a:solidFill>
                            <a:srgbClr val="000000"/>
                          </a:solidFill>
                          <a:effectLst/>
                          <a:latin typeface="ＭＳ 明朝" pitchFamily="17" charset="-128"/>
                          <a:ea typeface="ＭＳ Ｐゴシック" charset="-128"/>
                        </a:rPr>
                        <a:t>（表</a:t>
                      </a:r>
                      <a:r>
                        <a:rPr kumimoji="1" lang="en-US" altLang="ja-JP" sz="900" b="1" i="0" u="none" strike="noStrike" cap="none" normalizeH="0" baseline="0" smtClean="0">
                          <a:ln>
                            <a:noFill/>
                          </a:ln>
                          <a:solidFill>
                            <a:srgbClr val="000000"/>
                          </a:solidFill>
                          <a:effectLst/>
                          <a:latin typeface="ＭＳ 明朝" pitchFamily="17" charset="-128"/>
                          <a:ea typeface="ＭＳ Ｐゴシック" charset="-128"/>
                        </a:rPr>
                        <a:t>2</a:t>
                      </a:r>
                      <a:r>
                        <a:rPr kumimoji="1" lang="ja-JP" altLang="en-US" sz="900" b="1" i="0" u="none" strike="noStrike" cap="none" normalizeH="0" baseline="0" smtClean="0">
                          <a:ln>
                            <a:noFill/>
                          </a:ln>
                          <a:solidFill>
                            <a:srgbClr val="000000"/>
                          </a:solidFill>
                          <a:effectLst/>
                          <a:latin typeface="ＭＳ 明朝" pitchFamily="17" charset="-128"/>
                          <a:ea typeface="ＭＳ Ｐゴシック" charset="-128"/>
                        </a:rPr>
                        <a:t>の再掲）平成</a:t>
                      </a:r>
                      <a:r>
                        <a:rPr kumimoji="1" lang="en-US" altLang="ja-JP" sz="900" b="1" i="0" u="none" strike="noStrike" cap="none" normalizeH="0" baseline="0" smtClean="0">
                          <a:ln>
                            <a:noFill/>
                          </a:ln>
                          <a:solidFill>
                            <a:srgbClr val="000000"/>
                          </a:solidFill>
                          <a:effectLst/>
                          <a:latin typeface="ＭＳ 明朝" pitchFamily="17" charset="-128"/>
                          <a:ea typeface="ＭＳ Ｐゴシック" charset="-128"/>
                        </a:rPr>
                        <a:t>25</a:t>
                      </a:r>
                      <a:r>
                        <a:rPr kumimoji="1" lang="ja-JP" altLang="en-US" sz="900" b="1" i="0" u="none" strike="noStrike" cap="none" normalizeH="0" baseline="0" smtClean="0">
                          <a:ln>
                            <a:noFill/>
                          </a:ln>
                          <a:solidFill>
                            <a:srgbClr val="000000"/>
                          </a:solidFill>
                          <a:effectLst/>
                          <a:latin typeface="ＭＳ 明朝" pitchFamily="17" charset="-128"/>
                          <a:ea typeface="ＭＳ Ｐゴシック" charset="-128"/>
                        </a:rPr>
                        <a:t>年度概況調査</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900" b="1" i="0" u="none" strike="noStrike" cap="none" normalizeH="0" baseline="0" smtClean="0">
                          <a:ln>
                            <a:noFill/>
                          </a:ln>
                          <a:solidFill>
                            <a:srgbClr val="000000"/>
                          </a:solidFill>
                          <a:effectLst/>
                          <a:latin typeface="ＭＳ 明朝" pitchFamily="17" charset="-128"/>
                          <a:ea typeface="PMingLiU" pitchFamily="18" charset="-120"/>
                        </a:rPr>
                        <a:t>平成</a:t>
                      </a:r>
                      <a:r>
                        <a:rPr kumimoji="1" lang="en-US" altLang="zh-TW" sz="900" b="1" i="0" u="none" strike="noStrike" cap="none" normalizeH="0" baseline="0" smtClean="0">
                          <a:ln>
                            <a:noFill/>
                          </a:ln>
                          <a:solidFill>
                            <a:srgbClr val="000000"/>
                          </a:solidFill>
                          <a:effectLst/>
                          <a:latin typeface="ＭＳ 明朝" pitchFamily="17" charset="-128"/>
                          <a:ea typeface="PMingLiU" pitchFamily="18" charset="-120"/>
                        </a:rPr>
                        <a:t>22</a:t>
                      </a:r>
                      <a:r>
                        <a:rPr kumimoji="1" lang="zh-TW" altLang="en-US" sz="900" b="1" i="0" u="none" strike="noStrike" cap="none" normalizeH="0" baseline="0" smtClean="0">
                          <a:ln>
                            <a:noFill/>
                          </a:ln>
                          <a:solidFill>
                            <a:srgbClr val="000000"/>
                          </a:solidFill>
                          <a:effectLst/>
                          <a:latin typeface="ＭＳ 明朝" pitchFamily="17" charset="-128"/>
                          <a:ea typeface="PMingLiU" pitchFamily="18" charset="-120"/>
                        </a:rPr>
                        <a:t>年度概況調査</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TW" altLang="en-US" sz="900" b="1" i="0" u="none" strike="noStrike" cap="none" normalizeH="0" baseline="0" smtClean="0">
                          <a:ln>
                            <a:noFill/>
                          </a:ln>
                          <a:solidFill>
                            <a:srgbClr val="000000"/>
                          </a:solidFill>
                          <a:effectLst/>
                          <a:latin typeface="ＭＳ 明朝" pitchFamily="17" charset="-128"/>
                          <a:ea typeface="PMingLiU" pitchFamily="18" charset="-120"/>
                        </a:rPr>
                        <a:t>平成</a:t>
                      </a:r>
                      <a:r>
                        <a:rPr kumimoji="1" lang="en-US" altLang="zh-TW" sz="900" b="1" i="0" u="none" strike="noStrike" cap="none" normalizeH="0" baseline="0" smtClean="0">
                          <a:ln>
                            <a:noFill/>
                          </a:ln>
                          <a:solidFill>
                            <a:srgbClr val="000000"/>
                          </a:solidFill>
                          <a:effectLst/>
                          <a:latin typeface="ＭＳ 明朝" pitchFamily="17" charset="-128"/>
                          <a:ea typeface="PMingLiU" pitchFamily="18" charset="-120"/>
                        </a:rPr>
                        <a:t>23</a:t>
                      </a:r>
                      <a:r>
                        <a:rPr kumimoji="1" lang="zh-TW" altLang="en-US" sz="900" b="1" i="0" u="none" strike="noStrike" cap="none" normalizeH="0" baseline="0" smtClean="0">
                          <a:ln>
                            <a:noFill/>
                          </a:ln>
                          <a:solidFill>
                            <a:srgbClr val="000000"/>
                          </a:solidFill>
                          <a:effectLst/>
                          <a:latin typeface="ＭＳ 明朝" pitchFamily="17" charset="-128"/>
                          <a:ea typeface="PMingLiU" pitchFamily="18" charset="-120"/>
                        </a:rPr>
                        <a:t>年度実態調査</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r h="287338">
                <a:tc v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収入に対する</a:t>
                      </a:r>
                      <a:b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b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給与費の割合</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収支差率</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収入に対する</a:t>
                      </a:r>
                      <a:b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b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給与費の割合</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収支差率</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収入に対する</a:t>
                      </a:r>
                      <a:b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b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給与費の割合</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000000"/>
                          </a:solidFill>
                          <a:effectLst/>
                          <a:latin typeface="ＭＳ 明朝" pitchFamily="17" charset="-128"/>
                          <a:ea typeface="ＭＳ Ｐゴシック" charset="-128"/>
                        </a:rPr>
                        <a:t>収支差率</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0000FF"/>
                          </a:solidFill>
                          <a:effectLst/>
                          <a:latin typeface="ＭＳ Ｐゴシック" charset="-128"/>
                          <a:ea typeface="ＭＳ Ｐゴシック" charset="-128"/>
                        </a:rPr>
                        <a:t>　介護老人福祉施設</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FF"/>
                          </a:solidFill>
                          <a:effectLst/>
                          <a:latin typeface="ＭＳ Ｐゴシック" charset="-128"/>
                          <a:ea typeface="ＭＳ Ｐゴシック" charset="-128"/>
                        </a:rPr>
                        <a:t>59.5%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FF"/>
                          </a:solidFill>
                          <a:effectLst/>
                          <a:latin typeface="ＭＳ Ｐゴシック" charset="-128"/>
                          <a:ea typeface="ＭＳ Ｐゴシック" charset="-128"/>
                        </a:rPr>
                        <a:t>7.5%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FF"/>
                          </a:solidFill>
                          <a:effectLst/>
                          <a:latin typeface="ＭＳ Ｐゴシック" charset="-128"/>
                          <a:ea typeface="ＭＳ Ｐゴシック" charset="-128"/>
                        </a:rPr>
                        <a:t>56.5%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FF"/>
                          </a:solidFill>
                          <a:effectLst/>
                          <a:latin typeface="ＭＳ Ｐゴシック" charset="-128"/>
                          <a:ea typeface="ＭＳ Ｐゴシック" charset="-128"/>
                        </a:rPr>
                        <a:t>12.0%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FF"/>
                          </a:solidFill>
                          <a:effectLst/>
                          <a:latin typeface="ＭＳ Ｐゴシック" charset="-128"/>
                          <a:ea typeface="ＭＳ Ｐゴシック" charset="-128"/>
                        </a:rPr>
                        <a:t>57.5%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0000FF"/>
                          </a:solidFill>
                          <a:effectLst/>
                          <a:latin typeface="ＭＳ Ｐゴシック" charset="-128"/>
                          <a:ea typeface="ＭＳ Ｐゴシック" charset="-128"/>
                        </a:rPr>
                        <a:t>9.3%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rgbClr val="000000"/>
                          </a:solidFill>
                          <a:effectLst/>
                          <a:latin typeface="ＭＳ Ｐゴシック" charset="-128"/>
                          <a:ea typeface="ＭＳ Ｐゴシック" charset="-128"/>
                        </a:rPr>
                        <a:t>　地域密着型介護老人福祉施設</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60.0%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58.6%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0000"/>
                          </a:solidFill>
                          <a:effectLst/>
                          <a:latin typeface="ＭＳ Ｐゴシック" charset="-128"/>
                          <a:ea typeface="ＭＳ Ｐゴシック" charset="-128"/>
                        </a:rPr>
                        <a:t>　介護老人保健施設</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ＭＳ Ｐゴシック" charset="-128"/>
                          <a:ea typeface="ＭＳ Ｐゴシック" charset="-128"/>
                        </a:rPr>
                        <a:t>55.3%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ＭＳ Ｐゴシック" charset="-128"/>
                          <a:ea typeface="ＭＳ Ｐゴシック" charset="-128"/>
                        </a:rPr>
                        <a:t>6.7%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ＭＳ Ｐゴシック" charset="-128"/>
                          <a:ea typeface="ＭＳ Ｐゴシック" charset="-128"/>
                        </a:rPr>
                        <a:t>52.7%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ＭＳ Ｐゴシック" charset="-128"/>
                          <a:ea typeface="ＭＳ Ｐゴシック" charset="-128"/>
                        </a:rPr>
                        <a:t>7.8%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ＭＳ Ｐゴシック" charset="-128"/>
                          <a:ea typeface="ＭＳ Ｐゴシック" charset="-128"/>
                        </a:rPr>
                        <a:t>52.2%</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1" i="0" u="none" strike="noStrike" cap="none" normalizeH="0" baseline="0" smtClean="0">
                          <a:ln>
                            <a:noFill/>
                          </a:ln>
                          <a:solidFill>
                            <a:srgbClr val="FF0000"/>
                          </a:solidFill>
                          <a:effectLst/>
                          <a:latin typeface="ＭＳ Ｐゴシック" charset="-128"/>
                          <a:ea typeface="ＭＳ Ｐゴシック" charset="-128"/>
                        </a:rPr>
                        <a:t>9.9%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rgbClr val="000000"/>
                          </a:solidFill>
                          <a:effectLst/>
                          <a:latin typeface="ＭＳ Ｐゴシック" charset="-128"/>
                          <a:ea typeface="ＭＳ Ｐゴシック" charset="-128"/>
                        </a:rPr>
                        <a:t>※</a:t>
                      </a:r>
                      <a:r>
                        <a:rPr kumimoji="1" lang="zh-TW" altLang="en-US" sz="800" b="0" i="0" u="none" strike="noStrike" cap="none" normalizeH="0" baseline="0" smtClean="0">
                          <a:ln>
                            <a:noFill/>
                          </a:ln>
                          <a:solidFill>
                            <a:srgbClr val="000000"/>
                          </a:solidFill>
                          <a:effectLst/>
                          <a:latin typeface="ＭＳ Ｐゴシック" charset="-128"/>
                          <a:ea typeface="ＭＳ Ｐゴシック" charset="-128"/>
                        </a:rPr>
                        <a:t>介護療養型医療施設</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54.7%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56.4%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※11.4%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55.2%</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9.7%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認知症対応型共同生活介護（介護予防を含む）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60.2%</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52.3%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14.7%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56.4%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訪問介護（介護予防を含む）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77.5%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70.5%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3.2%</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76.9%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訪問入浴介護（介護予防を含む）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68.4%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73.9%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65.6%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訪問看護（介護予防を含む）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81.9%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77.6%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80.0%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2.3%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訪問リハビリテーション（介護予防を含む）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67.9%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60.8%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通所介護（介護予防を含む）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61.8%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53.5%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13.0%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55.6%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11.6%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認知症対応型通所介護（介護予防を含む）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67.3%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68.7%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62.5%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通所リハビリテーション（介護予防を含む）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61.4%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58.8%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※2.8%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61.2%</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短期入所生活介護（介護予防を含む）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63.9%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57.6%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※7.2%</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57.5%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800" b="0" i="0" u="none" strike="noStrike" cap="none" normalizeH="0" baseline="0" smtClean="0">
                          <a:ln>
                            <a:noFill/>
                          </a:ln>
                          <a:solidFill>
                            <a:srgbClr val="000000"/>
                          </a:solidFill>
                          <a:effectLst/>
                          <a:latin typeface="ＭＳ Ｐゴシック" charset="-128"/>
                          <a:ea typeface="ＭＳ Ｐゴシック" charset="-128"/>
                        </a:rPr>
                        <a:t>　居宅介護支援</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86.9%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charset="-128"/>
                          <a:ea typeface="ＭＳ Ｐゴシック" charset="-128"/>
                        </a:rPr>
                        <a:t>△</a:t>
                      </a: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79.8%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charset="-128"/>
                          <a:ea typeface="ＭＳ Ｐゴシック" charset="-128"/>
                        </a:rPr>
                        <a:t>△</a:t>
                      </a: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4.0</a:t>
                      </a:r>
                      <a:r>
                        <a:rPr kumimoji="1" lang="ja-JP" altLang="en-US"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80.4%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charset="-128"/>
                          <a:ea typeface="ＭＳ Ｐゴシック" charset="-128"/>
                        </a:rPr>
                        <a:t>△</a:t>
                      </a: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2.6%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000000"/>
                          </a:solidFill>
                          <a:effectLst/>
                          <a:latin typeface="ＭＳ Ｐゴシック" charset="-128"/>
                          <a:ea typeface="ＭＳ Ｐゴシック" charset="-128"/>
                        </a:rPr>
                        <a:t>※</a:t>
                      </a: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福祉用具貸与（介護予防を含む）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32.6%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※9.7%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31.5%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※12.0%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35.0%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　小規模多機能型居宅介護（介護予防を含む）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66.5%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58.1%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63.7%</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5.9%</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rgbClr val="000000"/>
                          </a:solidFill>
                          <a:effectLst/>
                          <a:latin typeface="ＭＳ Ｐゴシック" charset="-128"/>
                          <a:ea typeface="ＭＳ Ｐゴシック" charset="-128"/>
                        </a:rPr>
                        <a:t>※</a:t>
                      </a:r>
                      <a:r>
                        <a:rPr kumimoji="1" lang="ja-JP" altLang="en-US" sz="800" b="0" i="0" u="none" strike="noStrike" cap="none" normalizeH="0" baseline="0" smtClean="0">
                          <a:ln>
                            <a:noFill/>
                          </a:ln>
                          <a:solidFill>
                            <a:srgbClr val="000000"/>
                          </a:solidFill>
                          <a:effectLst/>
                          <a:latin typeface="ＭＳ Ｐゴシック" charset="-128"/>
                          <a:ea typeface="ＭＳ Ｐゴシック" charset="-128"/>
                        </a:rPr>
                        <a:t>特定施設入居者生活介護（介護予防を含む）</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41.6%</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※10.4%</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35.5%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※11.3%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49.0%</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3.5%</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60350">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zh-TW" sz="800" b="0" i="0" u="none" strike="noStrike" cap="none" normalizeH="0" baseline="0" smtClean="0">
                          <a:ln>
                            <a:noFill/>
                          </a:ln>
                          <a:solidFill>
                            <a:srgbClr val="000000"/>
                          </a:solidFill>
                          <a:effectLst/>
                          <a:latin typeface="ＭＳ Ｐゴシック" charset="-128"/>
                          <a:ea typeface="ＭＳ Ｐゴシック" charset="-128"/>
                        </a:rPr>
                        <a:t>※</a:t>
                      </a:r>
                      <a:r>
                        <a:rPr kumimoji="1" lang="zh-TW" altLang="en-US" sz="800" b="0" i="0" u="none" strike="noStrike" cap="none" normalizeH="0" baseline="0" smtClean="0">
                          <a:ln>
                            <a:noFill/>
                          </a:ln>
                          <a:solidFill>
                            <a:srgbClr val="000000"/>
                          </a:solidFill>
                          <a:effectLst/>
                          <a:latin typeface="ＭＳ Ｐゴシック" charset="-128"/>
                          <a:ea typeface="ＭＳ Ｐゴシック" charset="-128"/>
                        </a:rPr>
                        <a:t>地域密着型特定施設入居者生活介護</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54.3%</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※6.1%</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54.8%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000000"/>
                          </a:solidFill>
                          <a:effectLst/>
                          <a:latin typeface="ＭＳ Ｐゴシック" charset="-128"/>
                          <a:ea typeface="ＭＳ Ｐゴシック" charset="-128"/>
                        </a:rPr>
                        <a:t>3.8%</a:t>
                      </a:r>
                    </a:p>
                  </a:txBody>
                  <a:tcPr marL="6608" marR="6608" marT="660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76213">
                <a:tc gridSpan="7">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sng" strike="noStrike" cap="none" normalizeH="0" baseline="0" smtClean="0">
                          <a:ln>
                            <a:noFill/>
                          </a:ln>
                          <a:solidFill>
                            <a:srgbClr val="000000"/>
                          </a:solidFill>
                          <a:effectLst/>
                          <a:latin typeface="ＭＳ Ｐゴシック" charset="-128"/>
                          <a:ea typeface="ＭＳ Ｐゴシック" charset="-128"/>
                        </a:rPr>
                        <a:t>注：サービス名及び収支差率に「</a:t>
                      </a:r>
                      <a:r>
                        <a:rPr kumimoji="1" lang="en-US" altLang="ja-JP" sz="1000" b="0" i="0" u="sng" strike="noStrike" cap="none" normalizeH="0" baseline="0" smtClean="0">
                          <a:ln>
                            <a:noFill/>
                          </a:ln>
                          <a:solidFill>
                            <a:srgbClr val="000000"/>
                          </a:solidFill>
                          <a:effectLst/>
                          <a:latin typeface="ＭＳ Ｐゴシック" charset="-128"/>
                          <a:ea typeface="ＭＳ Ｐゴシック" charset="-128"/>
                        </a:rPr>
                        <a:t>※</a:t>
                      </a:r>
                      <a:r>
                        <a:rPr kumimoji="1" lang="ja-JP" altLang="en-US" sz="1000" b="0" i="0" u="sng" strike="noStrike" cap="none" normalizeH="0" baseline="0" smtClean="0">
                          <a:ln>
                            <a:noFill/>
                          </a:ln>
                          <a:solidFill>
                            <a:srgbClr val="000000"/>
                          </a:solidFill>
                          <a:effectLst/>
                          <a:latin typeface="ＭＳ Ｐゴシック" charset="-128"/>
                          <a:ea typeface="ＭＳ Ｐゴシック" charset="-128"/>
                        </a:rPr>
                        <a:t>」のあるサービスについては、集計施設・事業所数が少なく、集計結果に個々のデータが大きく影響していると考えられるため、</a:t>
                      </a:r>
                    </a:p>
                  </a:txBody>
                  <a:tcPr marL="6608" marR="6608" marT="6606"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76213">
                <a:tc gridSpan="7">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sng" strike="noStrike" cap="none" normalizeH="0" baseline="0" smtClean="0">
                          <a:ln>
                            <a:noFill/>
                          </a:ln>
                          <a:solidFill>
                            <a:srgbClr val="000000"/>
                          </a:solidFill>
                          <a:effectLst/>
                          <a:latin typeface="ＭＳ Ｐゴシック" charset="-128"/>
                          <a:ea typeface="ＭＳ Ｐゴシック" charset="-128"/>
                        </a:rPr>
                        <a:t>　平成</a:t>
                      </a:r>
                      <a:r>
                        <a:rPr kumimoji="1" lang="en-US" altLang="ja-JP" sz="1000" b="0" i="0" u="sng" strike="noStrike" cap="none" normalizeH="0" baseline="0" smtClean="0">
                          <a:ln>
                            <a:noFill/>
                          </a:ln>
                          <a:solidFill>
                            <a:srgbClr val="000000"/>
                          </a:solidFill>
                          <a:effectLst/>
                          <a:latin typeface="ＭＳ Ｐゴシック" charset="-128"/>
                          <a:ea typeface="ＭＳ Ｐゴシック" charset="-128"/>
                        </a:rPr>
                        <a:t>25</a:t>
                      </a:r>
                      <a:r>
                        <a:rPr kumimoji="1" lang="ja-JP" altLang="en-US" sz="1000" b="0" i="0" u="sng" strike="noStrike" cap="none" normalizeH="0" baseline="0" smtClean="0">
                          <a:ln>
                            <a:noFill/>
                          </a:ln>
                          <a:solidFill>
                            <a:srgbClr val="000000"/>
                          </a:solidFill>
                          <a:effectLst/>
                          <a:latin typeface="ＭＳ Ｐゴシック" charset="-128"/>
                          <a:ea typeface="ＭＳ Ｐゴシック" charset="-128"/>
                        </a:rPr>
                        <a:t>年度概況調査、平成</a:t>
                      </a:r>
                      <a:r>
                        <a:rPr kumimoji="1" lang="en-US" altLang="ja-JP" sz="1000" b="0" i="0" u="sng" strike="noStrike" cap="none" normalizeH="0" baseline="0" smtClean="0">
                          <a:ln>
                            <a:noFill/>
                          </a:ln>
                          <a:solidFill>
                            <a:srgbClr val="000000"/>
                          </a:solidFill>
                          <a:effectLst/>
                          <a:latin typeface="ＭＳ Ｐゴシック" charset="-128"/>
                          <a:ea typeface="ＭＳ Ｐゴシック" charset="-128"/>
                        </a:rPr>
                        <a:t>22</a:t>
                      </a:r>
                      <a:r>
                        <a:rPr kumimoji="1" lang="ja-JP" altLang="en-US" sz="1000" b="0" i="0" u="sng" strike="noStrike" cap="none" normalizeH="0" baseline="0" smtClean="0">
                          <a:ln>
                            <a:noFill/>
                          </a:ln>
                          <a:solidFill>
                            <a:srgbClr val="000000"/>
                          </a:solidFill>
                          <a:effectLst/>
                          <a:latin typeface="ＭＳ Ｐゴシック" charset="-128"/>
                          <a:ea typeface="ＭＳ Ｐゴシック" charset="-128"/>
                        </a:rPr>
                        <a:t>年度概況調査においては参考数値　</a:t>
                      </a:r>
                    </a:p>
                  </a:txBody>
                  <a:tcPr marL="6608" marR="6608" marT="6606" marB="0" anchor="ctr" horzOverflow="overflow">
                    <a:lnL>
                      <a:noFill/>
                    </a:lnL>
                    <a:lnR>
                      <a:noFill/>
                    </a:lnR>
                    <a:lnT>
                      <a:noFill/>
                    </a:lnT>
                    <a:lnB>
                      <a:noFill/>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0652" name="テキスト ボックス 3"/>
          <p:cNvSpPr txBox="1">
            <a:spLocks noChangeArrowheads="1"/>
          </p:cNvSpPr>
          <p:nvPr/>
        </p:nvSpPr>
        <p:spPr bwMode="auto">
          <a:xfrm>
            <a:off x="6300788" y="611188"/>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（介護事業経営概況調査結果より）</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8"/>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平成２４年度介護報酬改定と老健の現状</a:t>
            </a:r>
            <a:r>
              <a:rPr lang="zh-TW" altLang="en-US" sz="2000"/>
              <a:t>（全老健</a:t>
            </a:r>
            <a:r>
              <a:rPr lang="ja-JP" altLang="en-US" sz="2000"/>
              <a:t>・地域特性</a:t>
            </a:r>
            <a:r>
              <a:rPr lang="zh-TW" altLang="en-US" sz="2000"/>
              <a:t>調査）</a:t>
            </a:r>
          </a:p>
        </p:txBody>
      </p:sp>
      <p:sp>
        <p:nvSpPr>
          <p:cNvPr id="3" name="テキスト ボックス 2"/>
          <p:cNvSpPr txBox="1"/>
          <p:nvPr/>
        </p:nvSpPr>
        <p:spPr>
          <a:xfrm>
            <a:off x="6381750" y="601663"/>
            <a:ext cx="2762250" cy="307975"/>
          </a:xfrm>
          <a:prstGeom prst="rect">
            <a:avLst/>
          </a:prstGeom>
          <a:noFill/>
        </p:spPr>
        <p:txBody>
          <a:bodyPr>
            <a:spAutoFit/>
          </a:bodyPr>
          <a:lstStyle/>
          <a:p>
            <a:pPr algn="r">
              <a:defRPr/>
            </a:pPr>
            <a:r>
              <a:rPr lang="ja-JP" altLang="en-US" sz="1400">
                <a:latin typeface="+mn-ea"/>
              </a:rPr>
              <a:t>（平成</a:t>
            </a:r>
            <a:r>
              <a:rPr lang="en-US" altLang="ja-JP" sz="1400">
                <a:latin typeface="+mn-ea"/>
              </a:rPr>
              <a:t>25</a:t>
            </a:r>
            <a:r>
              <a:rPr lang="ja-JP" altLang="en-US" sz="1400">
                <a:latin typeface="+mn-ea"/>
              </a:rPr>
              <a:t>年度地域特性調査より）</a:t>
            </a:r>
          </a:p>
        </p:txBody>
      </p:sp>
      <p:sp>
        <p:nvSpPr>
          <p:cNvPr id="21508" name="テキスト ボックス 9"/>
          <p:cNvSpPr txBox="1">
            <a:spLocks noChangeArrowheads="1"/>
          </p:cNvSpPr>
          <p:nvPr/>
        </p:nvSpPr>
        <p:spPr bwMode="auto">
          <a:xfrm>
            <a:off x="323850" y="1182688"/>
            <a:ext cx="233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solidFill>
                  <a:srgbClr val="0000FF"/>
                </a:solidFill>
              </a:rPr>
              <a:t>収支差の比較</a:t>
            </a:r>
          </a:p>
        </p:txBody>
      </p:sp>
      <p:sp>
        <p:nvSpPr>
          <p:cNvPr id="21509" name="テキスト ボックス 10"/>
          <p:cNvSpPr txBox="1">
            <a:spLocks noChangeArrowheads="1"/>
          </p:cNvSpPr>
          <p:nvPr/>
        </p:nvSpPr>
        <p:spPr bwMode="auto">
          <a:xfrm>
            <a:off x="2159000" y="6237288"/>
            <a:ext cx="698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400"/>
              <a:t>※</a:t>
            </a:r>
            <a:r>
              <a:rPr lang="ja-JP" altLang="en-US" sz="1400"/>
              <a:t>　種別不明の３７施設を除いているので、合計が</a:t>
            </a:r>
            <a:r>
              <a:rPr lang="en-US" altLang="ja-JP" sz="1400"/>
              <a:t>1,031</a:t>
            </a:r>
            <a:r>
              <a:rPr lang="ja-JP" altLang="en-US" sz="1400"/>
              <a:t>にはならない。</a:t>
            </a:r>
          </a:p>
        </p:txBody>
      </p:sp>
      <p:graphicFrame>
        <p:nvGraphicFramePr>
          <p:cNvPr id="12" name="表 11"/>
          <p:cNvGraphicFramePr>
            <a:graphicFrameLocks noGrp="1"/>
          </p:cNvGraphicFramePr>
          <p:nvPr/>
        </p:nvGraphicFramePr>
        <p:xfrm>
          <a:off x="755650" y="1706563"/>
          <a:ext cx="7920038" cy="4092575"/>
        </p:xfrm>
        <a:graphic>
          <a:graphicData uri="http://schemas.openxmlformats.org/drawingml/2006/table">
            <a:tbl>
              <a:tblPr/>
              <a:tblGrid>
                <a:gridCol w="1584008"/>
                <a:gridCol w="1584008"/>
                <a:gridCol w="1584008"/>
                <a:gridCol w="1584008"/>
                <a:gridCol w="1584008"/>
              </a:tblGrid>
              <a:tr h="463669">
                <a:tc>
                  <a:txBody>
                    <a:bodyPr/>
                    <a:lstStyle/>
                    <a:p>
                      <a:pPr algn="l" fontAlgn="ctr"/>
                      <a:endParaRPr lang="ja-JP" altLang="en-US" sz="2000" b="0" i="0" u="none" strike="noStrike">
                        <a:solidFill>
                          <a:srgbClr val="000000"/>
                        </a:solidFill>
                        <a:effectLst/>
                        <a:latin typeface="ＭＳ Ｐゴシック"/>
                      </a:endParaRPr>
                    </a:p>
                  </a:txBody>
                  <a:tcPr marL="0" marR="0" marT="0" marB="0" anchor="ctr">
                    <a:lnL>
                      <a:noFill/>
                    </a:lnL>
                    <a:lnR>
                      <a:noFill/>
                    </a:lnR>
                    <a:lnT>
                      <a:noFill/>
                    </a:lnT>
                    <a:lnB>
                      <a:noFill/>
                    </a:lnB>
                  </a:tcPr>
                </a:tc>
                <a:tc>
                  <a:txBody>
                    <a:bodyPr/>
                    <a:lstStyle/>
                    <a:p>
                      <a:pPr algn="l" fontAlgn="ctr"/>
                      <a:endParaRPr lang="ja-JP" altLang="en-US" sz="2000" b="0" i="0" u="none" strike="noStrike">
                        <a:solidFill>
                          <a:srgbClr val="000000"/>
                        </a:solidFill>
                        <a:effectLst/>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ja-JP" altLang="en-US" sz="2000" b="0" i="0" u="none" strike="noStrike">
                          <a:solidFill>
                            <a:srgbClr val="000000"/>
                          </a:solidFill>
                          <a:effectLst/>
                          <a:latin typeface="ＭＳ Ｐゴシック"/>
                        </a:rPr>
                        <a:t>種　　</a:t>
                      </a:r>
                      <a:r>
                        <a:rPr lang="ja-JP" altLang="en-US" sz="2000" b="0" i="0" u="none" strike="noStrike" smtClean="0">
                          <a:solidFill>
                            <a:srgbClr val="000000"/>
                          </a:solidFill>
                          <a:effectLst/>
                          <a:latin typeface="ＭＳ Ｐゴシック"/>
                        </a:rPr>
                        <a:t>別</a:t>
                      </a:r>
                      <a:r>
                        <a:rPr lang="ja-JP" altLang="en-US" sz="2000" b="1" i="0" u="none" strike="noStrike" baseline="-25000" smtClean="0">
                          <a:solidFill>
                            <a:srgbClr val="000000"/>
                          </a:solidFill>
                          <a:effectLst/>
                          <a:latin typeface="ＭＳ Ｐゴシック"/>
                        </a:rPr>
                        <a:t>（</a:t>
                      </a:r>
                      <a:r>
                        <a:rPr lang="en-US" altLang="ja-JP" sz="2000" b="1" i="0" u="none" strike="noStrike" baseline="-25000" smtClean="0">
                          <a:solidFill>
                            <a:srgbClr val="000000"/>
                          </a:solidFill>
                          <a:effectLst/>
                          <a:latin typeface="ＭＳ Ｐゴシック"/>
                        </a:rPr>
                        <a:t>※</a:t>
                      </a:r>
                      <a:r>
                        <a:rPr lang="ja-JP" altLang="en-US" sz="2000" b="1" i="0" u="none" strike="noStrike" baseline="-25000" smtClean="0">
                          <a:solidFill>
                            <a:srgbClr val="000000"/>
                          </a:solidFill>
                          <a:effectLst/>
                          <a:latin typeface="ＭＳ Ｐゴシック"/>
                        </a:rPr>
                        <a:t>）</a:t>
                      </a:r>
                      <a:endParaRPr lang="ja-JP" altLang="en-US" sz="2000" b="1" i="0" u="none" strike="noStrike" baseline="-25000">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785061">
                <a:tc>
                  <a:txBody>
                    <a:bodyPr/>
                    <a:lstStyle/>
                    <a:p>
                      <a:pPr algn="l" fontAlgn="ctr"/>
                      <a:r>
                        <a:rPr lang="ja-JP" altLang="en-US" sz="2000" b="0" i="0" u="none" strike="noStrike">
                          <a:solidFill>
                            <a:srgbClr val="000000"/>
                          </a:solidFill>
                          <a:effectLst/>
                          <a:latin typeface="ＭＳ Ｐゴシック"/>
                        </a:rPr>
                        <a:t>　</a:t>
                      </a:r>
                    </a:p>
                  </a:txBody>
                  <a:tcPr marL="0" marR="0" marT="0" marB="0" anchor="ctr">
                    <a:lnL>
                      <a:noFill/>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ＭＳ Ｐゴシック"/>
                        </a:rPr>
                        <a:t>全体</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ＭＳ Ｐゴシック"/>
                        </a:rPr>
                        <a:t>在宅強化型</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ＭＳ Ｐゴシック"/>
                        </a:rPr>
                        <a:t>在宅</a:t>
                      </a:r>
                      <a:r>
                        <a:rPr lang="ja-JP" altLang="en-US" sz="2000" b="0" i="0" u="none" strike="noStrike" smtClean="0">
                          <a:solidFill>
                            <a:srgbClr val="000000"/>
                          </a:solidFill>
                          <a:effectLst/>
                          <a:latin typeface="ＭＳ Ｐゴシック"/>
                        </a:rPr>
                        <a:t>支援</a:t>
                      </a:r>
                      <a:endParaRPr lang="en-US" altLang="ja-JP" sz="2000" b="0" i="0" u="none" strike="noStrike" smtClean="0">
                        <a:solidFill>
                          <a:srgbClr val="000000"/>
                        </a:solidFill>
                        <a:effectLst/>
                        <a:latin typeface="ＭＳ Ｐゴシック"/>
                      </a:endParaRPr>
                    </a:p>
                    <a:p>
                      <a:pPr algn="ctr" fontAlgn="ctr"/>
                      <a:r>
                        <a:rPr lang="ja-JP" altLang="en-US" sz="2000" b="0" i="0" u="none" strike="noStrike" smtClean="0">
                          <a:solidFill>
                            <a:srgbClr val="000000"/>
                          </a:solidFill>
                          <a:effectLst/>
                          <a:latin typeface="ＭＳ Ｐゴシック"/>
                        </a:rPr>
                        <a:t>加算型</a:t>
                      </a:r>
                      <a:endParaRPr lang="ja-JP" altLang="en-US" sz="2000" b="0" i="0" u="none" strike="noStrike">
                        <a:solidFill>
                          <a:srgbClr val="000000"/>
                        </a:solidFill>
                        <a:effectLst/>
                        <a:latin typeface="ＭＳ Ｐ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a:solidFill>
                            <a:srgbClr val="000000"/>
                          </a:solidFill>
                          <a:effectLst/>
                          <a:latin typeface="ＭＳ Ｐゴシック"/>
                        </a:rPr>
                        <a:t>従来型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961">
                <a:tc>
                  <a:txBody>
                    <a:bodyPr/>
                    <a:lstStyle/>
                    <a:p>
                      <a:pPr algn="l" fontAlgn="ctr"/>
                      <a:r>
                        <a:rPr lang="ja-JP" altLang="en-US" sz="2000" b="0" i="0" u="none" strike="noStrike">
                          <a:solidFill>
                            <a:srgbClr val="000000"/>
                          </a:solidFill>
                          <a:effectLst/>
                          <a:latin typeface="ＭＳ Ｐゴシック"/>
                        </a:rPr>
                        <a:t>施設数</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1,031</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94</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961">
                <a:tc>
                  <a:txBody>
                    <a:bodyPr/>
                    <a:lstStyle/>
                    <a:p>
                      <a:pPr algn="l" fontAlgn="ctr"/>
                      <a:r>
                        <a:rPr lang="ja-JP" altLang="en-US" sz="2000" b="0" i="0" u="none" strike="noStrike">
                          <a:solidFill>
                            <a:srgbClr val="000000"/>
                          </a:solidFill>
                          <a:effectLst/>
                          <a:latin typeface="ＭＳ Ｐゴシック"/>
                        </a:rPr>
                        <a:t>入所定員</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93.5</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90.5</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91.9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961">
                <a:tc>
                  <a:txBody>
                    <a:bodyPr/>
                    <a:lstStyle/>
                    <a:p>
                      <a:pPr algn="l" fontAlgn="ctr"/>
                      <a:r>
                        <a:rPr lang="ja-JP" altLang="en-US" sz="2000" b="0" i="0" u="none" strike="noStrike">
                          <a:solidFill>
                            <a:srgbClr val="000000"/>
                          </a:solidFill>
                          <a:effectLst/>
                          <a:latin typeface="ＭＳ Ｐゴシック"/>
                        </a:rPr>
                        <a:t>通所定員</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39.1</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49.5</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000000"/>
                          </a:solidFill>
                          <a:effectLst/>
                          <a:latin typeface="ＭＳ Ｐゴシック"/>
                        </a:rPr>
                        <a:t>34.8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0961">
                <a:tc>
                  <a:txBody>
                    <a:bodyPr/>
                    <a:lstStyle/>
                    <a:p>
                      <a:pPr algn="l" fontAlgn="ctr"/>
                      <a:r>
                        <a:rPr lang="ja-JP" altLang="en-US" sz="2000" b="0" i="0" u="none" strike="noStrike">
                          <a:solidFill>
                            <a:srgbClr val="FF0000"/>
                          </a:solidFill>
                          <a:effectLst/>
                          <a:latin typeface="ＭＳ Ｐゴシック"/>
                        </a:rPr>
                        <a:t>収支差</a:t>
                      </a:r>
                    </a:p>
                  </a:txBody>
                  <a:tcPr marL="0" marR="0" marT="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FF0000"/>
                          </a:solidFill>
                          <a:effectLst/>
                          <a:latin typeface="ＭＳ Ｐゴシック"/>
                        </a:rPr>
                        <a:t>5.6%</a:t>
                      </a:r>
                    </a:p>
                  </a:txBody>
                  <a:tcPr marL="0" marR="0" marT="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FF0000"/>
                          </a:solidFill>
                          <a:effectLst/>
                          <a:latin typeface="ＭＳ Ｐゴシック"/>
                        </a:rPr>
                        <a:t>5.2%</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FF0000"/>
                          </a:solidFill>
                          <a:effectLst/>
                          <a:latin typeface="ＭＳ Ｐゴシック"/>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2400" b="0" i="0" u="none" strike="noStrike">
                          <a:solidFill>
                            <a:srgbClr val="FF0000"/>
                          </a:solidFill>
                          <a:effectLst/>
                          <a:latin typeface="ＭＳ Ｐゴシック"/>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2689225" y="274638"/>
            <a:ext cx="4114800" cy="706437"/>
          </a:xfrm>
          <a:solidFill>
            <a:schemeClr val="bg1"/>
          </a:solidFill>
          <a:ln w="28575">
            <a:solidFill>
              <a:srgbClr val="00B050"/>
            </a:solidFill>
            <a:miter lim="800000"/>
            <a:headEnd/>
            <a:tailEnd/>
          </a:ln>
        </p:spPr>
        <p:txBody>
          <a:bodyPr/>
          <a:lstStyle/>
          <a:p>
            <a:pPr eaLnBrk="1" hangingPunct="1"/>
            <a:r>
              <a:rPr lang="ja-JP" altLang="en-US" smtClean="0"/>
              <a:t>本日のお話</a:t>
            </a:r>
          </a:p>
        </p:txBody>
      </p:sp>
      <p:sp>
        <p:nvSpPr>
          <p:cNvPr id="4099" name="コンテンツ プレースホルダー 2"/>
          <p:cNvSpPr>
            <a:spLocks noGrp="1"/>
          </p:cNvSpPr>
          <p:nvPr>
            <p:ph idx="1"/>
          </p:nvPr>
        </p:nvSpPr>
        <p:spPr>
          <a:xfrm>
            <a:off x="395288" y="1412875"/>
            <a:ext cx="9145587" cy="4525963"/>
          </a:xfrm>
        </p:spPr>
        <p:txBody>
          <a:bodyPr/>
          <a:lstStyle/>
          <a:p>
            <a:pPr marL="0" indent="0" eaLnBrk="1" hangingPunct="1">
              <a:buFont typeface="Arial" panose="020B0604020202020204" pitchFamily="34" charset="0"/>
              <a:buNone/>
            </a:pPr>
            <a:r>
              <a:rPr lang="ja-JP" altLang="en-US" sz="3600" smtClean="0"/>
              <a:t>① 介護保険制度改正の概略</a:t>
            </a:r>
            <a:endParaRPr lang="en-US" altLang="ja-JP" sz="3600" smtClean="0"/>
          </a:p>
          <a:p>
            <a:pPr marL="0" indent="0" eaLnBrk="1" hangingPunct="1">
              <a:buFont typeface="Arial" panose="020B0604020202020204" pitchFamily="34" charset="0"/>
              <a:buNone/>
            </a:pPr>
            <a:endParaRPr lang="en-US" altLang="ja-JP" sz="800" smtClean="0"/>
          </a:p>
          <a:p>
            <a:pPr marL="0" indent="0" eaLnBrk="1" hangingPunct="1">
              <a:buFont typeface="Arial" panose="020B0604020202020204" pitchFamily="34" charset="0"/>
              <a:buNone/>
            </a:pPr>
            <a:r>
              <a:rPr lang="ja-JP" altLang="en-US" sz="3600" smtClean="0"/>
              <a:t>② 平成</a:t>
            </a:r>
            <a:r>
              <a:rPr lang="en-US" altLang="ja-JP" sz="3600" smtClean="0"/>
              <a:t>24</a:t>
            </a:r>
            <a:r>
              <a:rPr lang="ja-JP" altLang="en-US" sz="3600" smtClean="0"/>
              <a:t>年度介護報酬改定と老健の現状</a:t>
            </a:r>
            <a:endParaRPr lang="en-US" altLang="ja-JP" sz="3600" smtClean="0"/>
          </a:p>
          <a:p>
            <a:pPr marL="0" indent="0" eaLnBrk="1" hangingPunct="1">
              <a:buFont typeface="Arial" panose="020B0604020202020204" pitchFamily="34" charset="0"/>
              <a:buNone/>
            </a:pPr>
            <a:endParaRPr lang="en-US" altLang="ja-JP" sz="800" smtClean="0"/>
          </a:p>
          <a:p>
            <a:pPr marL="0" indent="0" eaLnBrk="1" hangingPunct="1">
              <a:buFont typeface="Arial" panose="020B0604020202020204" pitchFamily="34" charset="0"/>
              <a:buNone/>
            </a:pPr>
            <a:r>
              <a:rPr lang="ja-JP" altLang="en-US" sz="3600" smtClean="0"/>
              <a:t>③ 平成</a:t>
            </a:r>
            <a:r>
              <a:rPr lang="en-US" altLang="ja-JP" sz="3600" smtClean="0"/>
              <a:t>26</a:t>
            </a:r>
            <a:r>
              <a:rPr lang="ja-JP" altLang="en-US" sz="3600" smtClean="0"/>
              <a:t>年度診療報酬改定に</a:t>
            </a:r>
            <a:endParaRPr lang="en-US" altLang="ja-JP" sz="3600" smtClean="0"/>
          </a:p>
          <a:p>
            <a:pPr marL="0" indent="0" eaLnBrk="1" hangingPunct="1">
              <a:buFont typeface="Arial" panose="020B0604020202020204" pitchFamily="34" charset="0"/>
              <a:buNone/>
            </a:pPr>
            <a:r>
              <a:rPr lang="en-US" altLang="ja-JP" sz="3600" smtClean="0"/>
              <a:t>                                              </a:t>
            </a:r>
            <a:r>
              <a:rPr lang="ja-JP" altLang="en-US" sz="3600" smtClean="0"/>
              <a:t>おけるトピックス</a:t>
            </a:r>
            <a:endParaRPr lang="en-US" altLang="ja-JP" sz="3600" smtClean="0"/>
          </a:p>
          <a:p>
            <a:pPr marL="0" indent="0" eaLnBrk="1" hangingPunct="1">
              <a:buFont typeface="Arial" panose="020B0604020202020204" pitchFamily="34" charset="0"/>
              <a:buNone/>
            </a:pPr>
            <a:endParaRPr lang="en-US" altLang="ja-JP" sz="800" smtClean="0"/>
          </a:p>
          <a:p>
            <a:pPr marL="0" indent="0" eaLnBrk="1" hangingPunct="1">
              <a:buFont typeface="Arial" panose="020B0604020202020204" pitchFamily="34" charset="0"/>
              <a:buNone/>
            </a:pPr>
            <a:r>
              <a:rPr lang="ja-JP" altLang="en-US" sz="3600" smtClean="0"/>
              <a:t>④ 老健をとりまく環境</a:t>
            </a:r>
            <a:endParaRPr lang="en-US" altLang="ja-JP" sz="3600" smtClean="0"/>
          </a:p>
          <a:p>
            <a:pPr marL="0" indent="0" eaLnBrk="1" hangingPunct="1">
              <a:buFont typeface="Arial" panose="020B0604020202020204" pitchFamily="34" charset="0"/>
              <a:buNone/>
            </a:pPr>
            <a:endParaRPr lang="en-US" altLang="ja-JP" sz="800" smtClean="0"/>
          </a:p>
          <a:p>
            <a:pPr marL="0" indent="0" eaLnBrk="1" hangingPunct="1">
              <a:buFont typeface="Arial" panose="020B0604020202020204" pitchFamily="34" charset="0"/>
              <a:buNone/>
            </a:pPr>
            <a:r>
              <a:rPr lang="ja-JP" altLang="en-US" sz="3600" smtClean="0"/>
              <a:t>⑤ 平成</a:t>
            </a:r>
            <a:r>
              <a:rPr lang="en-US" altLang="ja-JP" sz="3600" smtClean="0"/>
              <a:t>27</a:t>
            </a:r>
            <a:r>
              <a:rPr lang="ja-JP" altLang="en-US" sz="3600" smtClean="0"/>
              <a:t>年度介護報酬改定について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68313" y="2276475"/>
            <a:ext cx="8229600" cy="1143000"/>
          </a:xfrm>
          <a:solidFill>
            <a:schemeClr val="bg1"/>
          </a:solidFill>
          <a:ln w="28575">
            <a:solidFill>
              <a:srgbClr val="00B050"/>
            </a:solidFill>
            <a:miter lim="800000"/>
            <a:headEnd/>
            <a:tailEnd/>
          </a:ln>
        </p:spPr>
        <p:txBody>
          <a:bodyPr/>
          <a:lstStyle/>
          <a:p>
            <a:pPr eaLnBrk="1" hangingPunct="1"/>
            <a:r>
              <a:rPr lang="ja-JP" altLang="en-US" sz="3300" smtClean="0"/>
              <a:t>平成</a:t>
            </a:r>
            <a:r>
              <a:rPr lang="en-US" altLang="ja-JP" sz="3300" smtClean="0"/>
              <a:t>26</a:t>
            </a:r>
            <a:r>
              <a:rPr lang="ja-JP" altLang="en-US" sz="3300" smtClean="0"/>
              <a:t>年度診療報酬改定におけるトピックス</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7350" y="1135063"/>
            <a:ext cx="8640763" cy="5462587"/>
          </a:xfrm>
          <a:prstGeom prst="rect">
            <a:avLst/>
          </a:prstGeom>
        </p:spPr>
        <p:txBody>
          <a:bodyPr>
            <a:spAutoFit/>
          </a:bodyPr>
          <a:lstStyle/>
          <a:p>
            <a:pPr>
              <a:defRPr/>
            </a:pPr>
            <a:r>
              <a:rPr lang="ja-JP" altLang="en-US" sz="1600" b="1" dirty="0">
                <a:solidFill>
                  <a:srgbClr val="0000FF"/>
                </a:solidFill>
                <a:latin typeface="HG丸ｺﾞｼｯｸM-PRO" panose="020F0600000000000000" pitchFamily="50" charset="-128"/>
                <a:ea typeface="HG丸ｺﾞｼｯｸM-PRO" panose="020F0600000000000000" pitchFamily="50" charset="-128"/>
              </a:rPr>
              <a:t>①認知症患者リハビリテーション料（２４０点／１日につき）が新設（Ｈ００７－３）</a:t>
            </a:r>
          </a:p>
          <a:p>
            <a:pPr marL="628650" indent="-628650">
              <a:defRPr/>
            </a:pPr>
            <a:r>
              <a:rPr lang="ja-JP" altLang="en-US" sz="1600" dirty="0">
                <a:latin typeface="HG丸ｺﾞｼｯｸM-PRO" panose="020F0600000000000000" pitchFamily="50" charset="-128"/>
                <a:ea typeface="HG丸ｺﾞｼｯｸM-PRO" panose="020F0600000000000000" pitchFamily="50" charset="-128"/>
              </a:rPr>
              <a:t>　　・介護保険制度における「認知症短期集中リハビリテーション実施加算」が評価され、医療保険でも拡張評価（新設）される。</a:t>
            </a:r>
            <a:endParaRPr lang="en-US" altLang="ja-JP" sz="1600" dirty="0">
              <a:latin typeface="HG丸ｺﾞｼｯｸM-PRO" panose="020F0600000000000000" pitchFamily="50" charset="-128"/>
              <a:ea typeface="HG丸ｺﾞｼｯｸM-PRO" panose="020F0600000000000000" pitchFamily="50" charset="-128"/>
            </a:endParaRPr>
          </a:p>
          <a:p>
            <a:pPr>
              <a:defRPr/>
            </a:pPr>
            <a:endParaRPr lang="en-US" altLang="ja-JP" sz="900" dirty="0">
              <a:latin typeface="HG丸ｺﾞｼｯｸM-PRO" panose="020F0600000000000000" pitchFamily="50" charset="-128"/>
              <a:ea typeface="HG丸ｺﾞｼｯｸM-PRO" panose="020F0600000000000000" pitchFamily="50" charset="-128"/>
            </a:endParaRPr>
          </a:p>
          <a:p>
            <a:pPr>
              <a:defRPr/>
            </a:pPr>
            <a:r>
              <a:rPr lang="ja-JP" altLang="en-US" sz="1600" b="1" dirty="0">
                <a:solidFill>
                  <a:srgbClr val="0000FF"/>
                </a:solidFill>
                <a:latin typeface="HG丸ｺﾞｼｯｸM-PRO" panose="020F0600000000000000" pitchFamily="50" charset="-128"/>
                <a:ea typeface="HG丸ｺﾞｼｯｸM-PRO" panose="020F0600000000000000" pitchFamily="50" charset="-128"/>
              </a:rPr>
              <a:t>②７対１一般病棟入院基本料の施設基準等に在宅復帰要件を追加</a:t>
            </a:r>
          </a:p>
          <a:p>
            <a:pPr marL="628650" indent="-628650">
              <a:defRPr/>
            </a:pPr>
            <a:r>
              <a:rPr lang="ja-JP" altLang="en-US" sz="1600" dirty="0">
                <a:latin typeface="HG丸ｺﾞｼｯｸM-PRO" panose="020F0600000000000000" pitchFamily="50" charset="-128"/>
                <a:ea typeface="HG丸ｺﾞｼｯｸM-PRO" panose="020F0600000000000000" pitchFamily="50" charset="-128"/>
              </a:rPr>
              <a:t>　　・在宅復帰要件の退院患者割合算定要件に受け入れ先として、「在宅強化型老健」及び「在宅復帰・在宅療養支援機能加算」算定老健施設が入る。（ちなみに自宅等に退院した患者割合は、７５％以上）</a:t>
            </a:r>
            <a:endParaRPr lang="en-US" altLang="ja-JP" sz="1600" dirty="0">
              <a:latin typeface="HG丸ｺﾞｼｯｸM-PRO" panose="020F0600000000000000" pitchFamily="50" charset="-128"/>
              <a:ea typeface="HG丸ｺﾞｼｯｸM-PRO" panose="020F0600000000000000" pitchFamily="50" charset="-128"/>
            </a:endParaRPr>
          </a:p>
          <a:p>
            <a:pPr>
              <a:defRPr/>
            </a:pPr>
            <a:endParaRPr lang="ja-JP" altLang="en-US" sz="900" dirty="0">
              <a:latin typeface="HG丸ｺﾞｼｯｸM-PRO" panose="020F0600000000000000" pitchFamily="50" charset="-128"/>
              <a:ea typeface="HG丸ｺﾞｼｯｸM-PRO" panose="020F0600000000000000" pitchFamily="50" charset="-128"/>
            </a:endParaRPr>
          </a:p>
          <a:p>
            <a:pPr>
              <a:defRPr/>
            </a:pPr>
            <a:r>
              <a:rPr lang="ja-JP" altLang="en-US" sz="1600" b="1" dirty="0">
                <a:solidFill>
                  <a:srgbClr val="0000FF"/>
                </a:solidFill>
                <a:latin typeface="HG丸ｺﾞｼｯｸM-PRO" panose="020F0600000000000000" pitchFamily="50" charset="-128"/>
                <a:ea typeface="HG丸ｺﾞｼｯｸM-PRO" panose="020F0600000000000000" pitchFamily="50" charset="-128"/>
              </a:rPr>
              <a:t>③入院時訪問指導加算（１５０点／入院中１回）が新設（Ｈ００３ー２）</a:t>
            </a:r>
          </a:p>
          <a:p>
            <a:pPr marL="628650" indent="-628650">
              <a:defRPr/>
            </a:pPr>
            <a:r>
              <a:rPr lang="ja-JP" altLang="en-US" sz="1600" dirty="0">
                <a:latin typeface="HG丸ｺﾞｼｯｸM-PRO" panose="020F0600000000000000" pitchFamily="50" charset="-128"/>
                <a:ea typeface="HG丸ｺﾞｼｯｸM-PRO" panose="020F0600000000000000" pitchFamily="50" charset="-128"/>
              </a:rPr>
              <a:t>　　・介護保険制度における「入所前後訪問指導加算」（インテークを評価）を参考に新設される。</a:t>
            </a:r>
          </a:p>
          <a:p>
            <a:pPr>
              <a:defRPr/>
            </a:pPr>
            <a:endParaRPr lang="ja-JP" altLang="en-US" sz="900" dirty="0">
              <a:latin typeface="HG丸ｺﾞｼｯｸM-PRO" panose="020F0600000000000000" pitchFamily="50" charset="-128"/>
              <a:ea typeface="HG丸ｺﾞｼｯｸM-PRO" panose="020F0600000000000000" pitchFamily="50" charset="-128"/>
            </a:endParaRPr>
          </a:p>
          <a:p>
            <a:pPr>
              <a:defRPr/>
            </a:pPr>
            <a:r>
              <a:rPr lang="ja-JP" altLang="en-US" sz="1600" b="1" dirty="0">
                <a:solidFill>
                  <a:srgbClr val="0000FF"/>
                </a:solidFill>
                <a:latin typeface="HG丸ｺﾞｼｯｸM-PRO" panose="020F0600000000000000" pitchFamily="50" charset="-128"/>
                <a:ea typeface="HG丸ｺﾞｼｯｸM-PRO" panose="020F0600000000000000" pitchFamily="50" charset="-128"/>
              </a:rPr>
              <a:t>④介護保険リハビリテーション移行支援料（５００点／１患者１回限り）が新設</a:t>
            </a:r>
            <a:endParaRPr lang="en-US" altLang="ja-JP" sz="1600" b="1" dirty="0">
              <a:solidFill>
                <a:srgbClr val="0000FF"/>
              </a:solidFill>
              <a:latin typeface="HG丸ｺﾞｼｯｸM-PRO" panose="020F0600000000000000" pitchFamily="50" charset="-128"/>
              <a:ea typeface="HG丸ｺﾞｼｯｸM-PRO" panose="020F0600000000000000" pitchFamily="50" charset="-128"/>
            </a:endParaRPr>
          </a:p>
          <a:p>
            <a:pPr>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b="1" dirty="0">
                <a:solidFill>
                  <a:srgbClr val="0000FF"/>
                </a:solidFill>
                <a:latin typeface="HG丸ｺﾞｼｯｸM-PRO" panose="020F0600000000000000" pitchFamily="50" charset="-128"/>
                <a:ea typeface="HG丸ｺﾞｼｯｸM-PRO" panose="020F0600000000000000" pitchFamily="50" charset="-128"/>
              </a:rPr>
              <a:t>（Ｂ００５－１－３）</a:t>
            </a:r>
          </a:p>
          <a:p>
            <a:pPr>
              <a:defRPr/>
            </a:pPr>
            <a:r>
              <a:rPr lang="ja-JP" altLang="en-US" sz="1600" dirty="0">
                <a:latin typeface="HG丸ｺﾞｼｯｸM-PRO" panose="020F0600000000000000" pitchFamily="50" charset="-128"/>
                <a:ea typeface="HG丸ｺﾞｼｯｸM-PRO" panose="020F0600000000000000" pitchFamily="50" charset="-128"/>
              </a:rPr>
              <a:t>　　・居宅介護支援事業所の介護支援専門員等との連携により、医療保険から介護保険の</a:t>
            </a:r>
            <a:endParaRPr lang="en-US" altLang="ja-JP" sz="1600" dirty="0">
              <a:latin typeface="HG丸ｺﾞｼｯｸM-PRO" panose="020F0600000000000000" pitchFamily="50" charset="-128"/>
              <a:ea typeface="HG丸ｺﾞｼｯｸM-PRO" panose="020F0600000000000000" pitchFamily="50" charset="-128"/>
            </a:endParaRPr>
          </a:p>
          <a:p>
            <a:pPr>
              <a:defRPr/>
            </a:pPr>
            <a:r>
              <a:rPr lang="ja-JP" altLang="en-US" sz="1600" dirty="0">
                <a:latin typeface="HG丸ｺﾞｼｯｸM-PRO" panose="020F0600000000000000" pitchFamily="50" charset="-128"/>
                <a:ea typeface="HG丸ｺﾞｼｯｸM-PRO" panose="020F0600000000000000" pitchFamily="50" charset="-128"/>
              </a:rPr>
              <a:t>　　　リハビリテーションに移行した場合に評価される。</a:t>
            </a:r>
          </a:p>
          <a:p>
            <a:pPr>
              <a:defRPr/>
            </a:pPr>
            <a:endParaRPr lang="ja-JP" altLang="en-US" sz="900" dirty="0">
              <a:latin typeface="HG丸ｺﾞｼｯｸM-PRO" panose="020F0600000000000000" pitchFamily="50" charset="-128"/>
              <a:ea typeface="HG丸ｺﾞｼｯｸM-PRO" panose="020F0600000000000000" pitchFamily="50" charset="-128"/>
            </a:endParaRPr>
          </a:p>
          <a:p>
            <a:pPr>
              <a:defRPr/>
            </a:pPr>
            <a:r>
              <a:rPr lang="ja-JP" altLang="en-US" sz="1600" b="1" dirty="0">
                <a:solidFill>
                  <a:srgbClr val="0000FF"/>
                </a:solidFill>
                <a:latin typeface="HG丸ｺﾞｼｯｸM-PRO" panose="020F0600000000000000" pitchFamily="50" charset="-128"/>
                <a:ea typeface="HG丸ｺﾞｼｯｸM-PRO" panose="020F0600000000000000" pitchFamily="50" charset="-128"/>
              </a:rPr>
              <a:t>⑤救急・在宅等支援病床初期加算（１５０点／日、１４日まで）</a:t>
            </a:r>
          </a:p>
          <a:p>
            <a:pPr marL="628650" indent="-628650">
              <a:defRPr/>
            </a:pPr>
            <a:r>
              <a:rPr lang="ja-JP" altLang="en-US" sz="1600" dirty="0">
                <a:latin typeface="HG丸ｺﾞｼｯｸM-PRO" panose="020F0600000000000000" pitchFamily="50" charset="-128"/>
                <a:ea typeface="HG丸ｺﾞｼｯｸM-PRO" panose="020F0600000000000000" pitchFamily="50" charset="-128"/>
              </a:rPr>
              <a:t>　　・新設された地域包括ケア病棟入院料等に該当する患者のうち、急性期医療を担う一般病棟から転院した患者や介護老人保健施設等から入院した患者等について、転院、入院又は転棟した日から起算して１４日を限度として、当該加算が算定できるようになる。</a:t>
            </a:r>
          </a:p>
        </p:txBody>
      </p:sp>
      <p:sp>
        <p:nvSpPr>
          <p:cNvPr id="23555" name="タイトル 1"/>
          <p:cNvSpPr txBox="1">
            <a:spLocks/>
          </p:cNvSpPr>
          <p:nvPr/>
        </p:nvSpPr>
        <p:spPr bwMode="auto">
          <a:xfrm>
            <a:off x="246063" y="374650"/>
            <a:ext cx="8580437" cy="461963"/>
          </a:xfrm>
          <a:prstGeom prst="rect">
            <a:avLst/>
          </a:prstGeom>
          <a:noFill/>
          <a:ln w="3810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t>平成２６年度診療報酬改定におけるトピックス（概要）</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388" y="188913"/>
            <a:ext cx="8713787" cy="400050"/>
          </a:xfrm>
          <a:prstGeom prst="rect">
            <a:avLst/>
          </a:prstGeom>
          <a:ln w="12700">
            <a:solidFill>
              <a:schemeClr val="tx1"/>
            </a:solidFill>
          </a:ln>
        </p:spPr>
        <p:txBody>
          <a:bodyPr>
            <a:spAutoFit/>
          </a:bodyPr>
          <a:lstStyle/>
          <a:p>
            <a:pPr>
              <a:defRPr/>
            </a:pPr>
            <a:r>
              <a:rPr lang="ja-JP" altLang="en-US" sz="2000">
                <a:latin typeface="+mn-ea"/>
                <a:ea typeface="+mn-ea"/>
              </a:rPr>
              <a:t>平成２７年度介護報酬改定について（診療報酬改定からのｓｕｇｇｅｓｔｉｏｎ）</a:t>
            </a:r>
          </a:p>
        </p:txBody>
      </p:sp>
      <p:sp>
        <p:nvSpPr>
          <p:cNvPr id="24579" name="テキスト ボックス 1"/>
          <p:cNvSpPr txBox="1">
            <a:spLocks noChangeArrowheads="1"/>
          </p:cNvSpPr>
          <p:nvPr/>
        </p:nvSpPr>
        <p:spPr bwMode="auto">
          <a:xfrm>
            <a:off x="215900" y="836613"/>
            <a:ext cx="8713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4000">
                <a:solidFill>
                  <a:srgbClr val="0000FF"/>
                </a:solidFill>
              </a:rPr>
              <a:t>平成２６年度診療報酬改定のポイント</a:t>
            </a:r>
          </a:p>
        </p:txBody>
      </p:sp>
      <p:sp>
        <p:nvSpPr>
          <p:cNvPr id="3" name="下矢印 2"/>
          <p:cNvSpPr/>
          <p:nvPr/>
        </p:nvSpPr>
        <p:spPr>
          <a:xfrm>
            <a:off x="3816350" y="1700213"/>
            <a:ext cx="1511300" cy="1152525"/>
          </a:xfrm>
          <a:prstGeom prst="downArrow">
            <a:avLst/>
          </a:prstGeom>
          <a:solidFill>
            <a:srgbClr val="0000FF"/>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FF"/>
              </a:solidFill>
            </a:endParaRPr>
          </a:p>
        </p:txBody>
      </p:sp>
      <p:sp>
        <p:nvSpPr>
          <p:cNvPr id="7" name="下矢印 6"/>
          <p:cNvSpPr/>
          <p:nvPr/>
        </p:nvSpPr>
        <p:spPr>
          <a:xfrm>
            <a:off x="3816350" y="3933825"/>
            <a:ext cx="1511300" cy="1150938"/>
          </a:xfrm>
          <a:prstGeom prst="downArrow">
            <a:avLst/>
          </a:prstGeom>
          <a:solidFill>
            <a:srgbClr val="FF0000"/>
          </a:solidFill>
          <a:ln w="3810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endParaRPr>
          </a:p>
        </p:txBody>
      </p:sp>
      <p:sp>
        <p:nvSpPr>
          <p:cNvPr id="24582" name="テキスト ボックス 3"/>
          <p:cNvSpPr txBox="1">
            <a:spLocks noChangeArrowheads="1"/>
          </p:cNvSpPr>
          <p:nvPr/>
        </p:nvSpPr>
        <p:spPr bwMode="auto">
          <a:xfrm>
            <a:off x="215900" y="2852738"/>
            <a:ext cx="8713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400" b="1" u="sng">
                <a:solidFill>
                  <a:srgbClr val="FF0000"/>
                </a:solidFill>
              </a:rPr>
              <a:t>徹底した在宅志向</a:t>
            </a:r>
          </a:p>
        </p:txBody>
      </p:sp>
      <p:sp>
        <p:nvSpPr>
          <p:cNvPr id="24583" name="テキスト ボックス 5"/>
          <p:cNvSpPr txBox="1">
            <a:spLocks noChangeArrowheads="1"/>
          </p:cNvSpPr>
          <p:nvPr/>
        </p:nvSpPr>
        <p:spPr bwMode="auto">
          <a:xfrm>
            <a:off x="0" y="5229225"/>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800" b="1" i="1"/>
              <a:t>　</a:t>
            </a:r>
            <a:r>
              <a:rPr lang="ja-JP" altLang="en-US" sz="4800" b="1" i="1">
                <a:solidFill>
                  <a:srgbClr val="30AB05"/>
                </a:solidFill>
              </a:rPr>
              <a:t>在宅支援を担う</a:t>
            </a:r>
            <a:endParaRPr lang="en-US" altLang="ja-JP" sz="4800" b="1" i="1">
              <a:solidFill>
                <a:srgbClr val="30AB05"/>
              </a:solidFill>
            </a:endParaRPr>
          </a:p>
          <a:p>
            <a:pPr eaLnBrk="1" hangingPunct="1">
              <a:spcBef>
                <a:spcPct val="0"/>
              </a:spcBef>
              <a:buFontTx/>
              <a:buNone/>
            </a:pPr>
            <a:r>
              <a:rPr lang="ja-JP" altLang="en-US" sz="4800" b="1" i="1">
                <a:solidFill>
                  <a:srgbClr val="FF0000"/>
                </a:solidFill>
              </a:rPr>
              <a:t>　　　　　　　「老健」</a:t>
            </a:r>
            <a:r>
              <a:rPr lang="ja-JP" altLang="en-US" sz="4800" b="1" i="1">
                <a:solidFill>
                  <a:srgbClr val="30AB05"/>
                </a:solidFill>
              </a:rPr>
              <a:t>に大きな期待！</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ctrTitle"/>
          </p:nvPr>
        </p:nvSpPr>
        <p:spPr>
          <a:xfrm>
            <a:off x="239713" y="230188"/>
            <a:ext cx="8580437" cy="584200"/>
          </a:xfrm>
          <a:ln w="38100" cmpd="thickThin">
            <a:solidFill>
              <a:schemeClr val="tx1"/>
            </a:solidFill>
            <a:miter lim="800000"/>
            <a:headEnd/>
            <a:tailEnd/>
          </a:ln>
        </p:spPr>
        <p:txBody>
          <a:bodyPr>
            <a:spAutoFit/>
          </a:bodyPr>
          <a:lstStyle/>
          <a:p>
            <a:r>
              <a:rPr lang="ja-JP" altLang="en-US" sz="3200" smtClean="0"/>
              <a:t>平成２６年度診療報酬改定におけるトピックス</a:t>
            </a:r>
          </a:p>
        </p:txBody>
      </p:sp>
      <p:sp>
        <p:nvSpPr>
          <p:cNvPr id="25603" name="サブタイトル 2"/>
          <p:cNvSpPr>
            <a:spLocks noGrp="1"/>
          </p:cNvSpPr>
          <p:nvPr>
            <p:ph type="subTitle" idx="1"/>
          </p:nvPr>
        </p:nvSpPr>
        <p:spPr>
          <a:xfrm>
            <a:off x="2392363" y="2487613"/>
            <a:ext cx="6751637" cy="1138237"/>
          </a:xfrm>
        </p:spPr>
        <p:txBody>
          <a:bodyPr>
            <a:spAutoFit/>
          </a:bodyPr>
          <a:lstStyle/>
          <a:p>
            <a:pPr algn="l"/>
            <a:r>
              <a:rPr lang="ja-JP" altLang="en-US" sz="2000" smtClean="0">
                <a:solidFill>
                  <a:schemeClr val="tx1"/>
                </a:solidFill>
              </a:rPr>
              <a:t>⇒　認知症治療病棟入院料等において、患者の早期回復を</a:t>
            </a:r>
            <a:endParaRPr lang="en-US" altLang="ja-JP" sz="2000" smtClean="0">
              <a:solidFill>
                <a:schemeClr val="tx1"/>
              </a:solidFill>
            </a:endParaRPr>
          </a:p>
          <a:p>
            <a:pPr algn="l"/>
            <a:r>
              <a:rPr lang="ja-JP" altLang="en-US" sz="2000" smtClean="0">
                <a:solidFill>
                  <a:schemeClr val="tx1"/>
                </a:solidFill>
              </a:rPr>
              <a:t>　　図るため、精神症状や行動異常の改善を目的とした、短期</a:t>
            </a:r>
            <a:endParaRPr lang="en-US" altLang="ja-JP" sz="2000" smtClean="0">
              <a:solidFill>
                <a:schemeClr val="tx1"/>
              </a:solidFill>
            </a:endParaRPr>
          </a:p>
          <a:p>
            <a:pPr algn="l"/>
            <a:r>
              <a:rPr lang="ja-JP" altLang="en-US" sz="2000" smtClean="0">
                <a:solidFill>
                  <a:schemeClr val="tx1"/>
                </a:solidFill>
              </a:rPr>
              <a:t>　　の集中的な認知症リハビリテーションの評価を新設する。</a:t>
            </a:r>
          </a:p>
        </p:txBody>
      </p:sp>
      <p:sp>
        <p:nvSpPr>
          <p:cNvPr id="25604" name="テキスト ボックス 3"/>
          <p:cNvSpPr txBox="1">
            <a:spLocks noChangeArrowheads="1"/>
          </p:cNvSpPr>
          <p:nvPr/>
        </p:nvSpPr>
        <p:spPr bwMode="auto">
          <a:xfrm>
            <a:off x="0" y="10525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t>♯１　</a:t>
            </a:r>
            <a:r>
              <a:rPr lang="ja-JP" altLang="en-US" sz="2800">
                <a:solidFill>
                  <a:srgbClr val="0000FF"/>
                </a:solidFill>
              </a:rPr>
              <a:t>「認知症短期集中リハビリテーション」</a:t>
            </a:r>
            <a:r>
              <a:rPr lang="ja-JP" altLang="en-US" sz="2800"/>
              <a:t>が医療でも算定</a:t>
            </a:r>
            <a:endParaRPr lang="en-US" altLang="ja-JP" sz="2800"/>
          </a:p>
          <a:p>
            <a:pPr eaLnBrk="1" hangingPunct="1">
              <a:spcBef>
                <a:spcPct val="0"/>
              </a:spcBef>
              <a:buFontTx/>
              <a:buNone/>
            </a:pPr>
            <a:r>
              <a:rPr lang="ja-JP" altLang="en-US" sz="2800"/>
              <a:t>　　　可能に！</a:t>
            </a:r>
          </a:p>
        </p:txBody>
      </p:sp>
      <p:sp>
        <p:nvSpPr>
          <p:cNvPr id="25605" name="テキスト ボックス 4"/>
          <p:cNvSpPr txBox="1">
            <a:spLocks noChangeArrowheads="1"/>
          </p:cNvSpPr>
          <p:nvPr/>
        </p:nvSpPr>
        <p:spPr bwMode="auto">
          <a:xfrm>
            <a:off x="7938" y="3933825"/>
            <a:ext cx="8902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t>♯２　「７対１一般病棟入院基本料」の在宅復帰率要件に</a:t>
            </a:r>
            <a:endParaRPr lang="en-US" altLang="ja-JP" sz="2800"/>
          </a:p>
          <a:p>
            <a:pPr eaLnBrk="1" hangingPunct="1">
              <a:spcBef>
                <a:spcPct val="0"/>
              </a:spcBef>
              <a:buFontTx/>
              <a:buNone/>
            </a:pPr>
            <a:r>
              <a:rPr lang="ja-JP" altLang="en-US" sz="2800"/>
              <a:t>　　　「在宅強化型老健」が含まれた！　</a:t>
            </a:r>
          </a:p>
        </p:txBody>
      </p:sp>
      <p:sp>
        <p:nvSpPr>
          <p:cNvPr id="25606" name="テキスト ボックス 5"/>
          <p:cNvSpPr txBox="1">
            <a:spLocks noChangeArrowheads="1"/>
          </p:cNvSpPr>
          <p:nvPr/>
        </p:nvSpPr>
        <p:spPr bwMode="auto">
          <a:xfrm>
            <a:off x="250825" y="2025650"/>
            <a:ext cx="865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solidFill>
                  <a:srgbClr val="0000FF"/>
                </a:solidFill>
              </a:rPr>
              <a:t>認知症リハビリテーション料　　○○○点／回</a:t>
            </a:r>
          </a:p>
        </p:txBody>
      </p:sp>
      <p:sp>
        <p:nvSpPr>
          <p:cNvPr id="25607" name="テキスト ボックス 6"/>
          <p:cNvSpPr txBox="1">
            <a:spLocks noChangeArrowheads="1"/>
          </p:cNvSpPr>
          <p:nvPr/>
        </p:nvSpPr>
        <p:spPr bwMode="auto">
          <a:xfrm>
            <a:off x="2393950" y="5064125"/>
            <a:ext cx="6732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　</a:t>
            </a:r>
            <a:r>
              <a:rPr lang="en-US" altLang="ja-JP" sz="2000"/>
              <a:t>7 </a:t>
            </a:r>
            <a:r>
              <a:rPr lang="ja-JP" altLang="en-US" sz="2000"/>
              <a:t>対</a:t>
            </a:r>
            <a:r>
              <a:rPr lang="en-US" altLang="ja-JP" sz="2000"/>
              <a:t>1 </a:t>
            </a:r>
            <a:r>
              <a:rPr lang="ja-JP" altLang="en-US" sz="2000"/>
              <a:t>一般病棟入院基本料等を算定する病棟において、</a:t>
            </a:r>
            <a:endParaRPr lang="en-US" altLang="ja-JP" sz="2000"/>
          </a:p>
          <a:p>
            <a:pPr eaLnBrk="1" hangingPunct="1">
              <a:spcBef>
                <a:spcPct val="0"/>
              </a:spcBef>
              <a:buFontTx/>
              <a:buNone/>
            </a:pPr>
            <a:r>
              <a:rPr lang="ja-JP" altLang="en-US" sz="2000"/>
              <a:t>　　</a:t>
            </a:r>
            <a:r>
              <a:rPr lang="ja-JP" altLang="en-US" sz="2000" u="sng">
                <a:solidFill>
                  <a:srgbClr val="FF0000"/>
                </a:solidFill>
              </a:rPr>
              <a:t>自宅等</a:t>
            </a:r>
            <a:r>
              <a:rPr lang="ja-JP" altLang="en-US" sz="2000"/>
              <a:t>に退院した患者の割合に関する基準を新設</a:t>
            </a:r>
          </a:p>
        </p:txBody>
      </p:sp>
      <p:sp>
        <p:nvSpPr>
          <p:cNvPr id="25608" name="テキスト ボックス 7"/>
          <p:cNvSpPr txBox="1">
            <a:spLocks noChangeArrowheads="1"/>
          </p:cNvSpPr>
          <p:nvPr/>
        </p:nvSpPr>
        <p:spPr bwMode="auto">
          <a:xfrm>
            <a:off x="3203575" y="5753100"/>
            <a:ext cx="355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・自宅</a:t>
            </a:r>
            <a:endParaRPr lang="en-US" altLang="ja-JP" sz="1800">
              <a:solidFill>
                <a:srgbClr val="FF0000"/>
              </a:solidFill>
            </a:endParaRPr>
          </a:p>
          <a:p>
            <a:pPr eaLnBrk="1" hangingPunct="1">
              <a:spcBef>
                <a:spcPct val="0"/>
              </a:spcBef>
              <a:buFontTx/>
              <a:buNone/>
            </a:pPr>
            <a:r>
              <a:rPr lang="ja-JP" altLang="en-US" sz="1800">
                <a:solidFill>
                  <a:srgbClr val="FF0000"/>
                </a:solidFill>
              </a:rPr>
              <a:t>・亜急性期病棟</a:t>
            </a:r>
            <a:endParaRPr lang="en-US" altLang="ja-JP" sz="1800">
              <a:solidFill>
                <a:srgbClr val="FF0000"/>
              </a:solidFill>
            </a:endParaRPr>
          </a:p>
          <a:p>
            <a:pPr eaLnBrk="1" hangingPunct="1">
              <a:spcBef>
                <a:spcPct val="0"/>
              </a:spcBef>
              <a:buFontTx/>
              <a:buNone/>
            </a:pPr>
            <a:r>
              <a:rPr lang="ja-JP" altLang="en-US" sz="1800">
                <a:solidFill>
                  <a:srgbClr val="FF0000"/>
                </a:solidFill>
              </a:rPr>
              <a:t>・在宅強化型老人保健施設　　など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71438" y="3716338"/>
            <a:ext cx="8964612" cy="21605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627" name="タイトル 1"/>
          <p:cNvSpPr>
            <a:spLocks noGrp="1"/>
          </p:cNvSpPr>
          <p:nvPr>
            <p:ph type="ctrTitle"/>
          </p:nvPr>
        </p:nvSpPr>
        <p:spPr>
          <a:xfrm>
            <a:off x="239713" y="188913"/>
            <a:ext cx="8580437" cy="584200"/>
          </a:xfrm>
          <a:ln w="38100" cmpd="thickThin">
            <a:solidFill>
              <a:schemeClr val="tx1"/>
            </a:solidFill>
            <a:miter lim="800000"/>
            <a:headEnd/>
            <a:tailEnd/>
          </a:ln>
        </p:spPr>
        <p:txBody>
          <a:bodyPr>
            <a:spAutoFit/>
          </a:bodyPr>
          <a:lstStyle/>
          <a:p>
            <a:r>
              <a:rPr lang="ja-JP" altLang="en-US" sz="3200" smtClean="0"/>
              <a:t>平成２６年度診療報酬改定におけるトピックス</a:t>
            </a:r>
          </a:p>
        </p:txBody>
      </p:sp>
      <p:sp>
        <p:nvSpPr>
          <p:cNvPr id="26628" name="サブタイトル 2"/>
          <p:cNvSpPr>
            <a:spLocks noGrp="1"/>
          </p:cNvSpPr>
          <p:nvPr>
            <p:ph type="subTitle" idx="1"/>
          </p:nvPr>
        </p:nvSpPr>
        <p:spPr>
          <a:xfrm>
            <a:off x="1619250" y="2398713"/>
            <a:ext cx="7273925" cy="1322387"/>
          </a:xfrm>
        </p:spPr>
        <p:txBody>
          <a:bodyPr>
            <a:spAutoFit/>
          </a:bodyPr>
          <a:lstStyle/>
          <a:p>
            <a:pPr marL="452438" indent="-452438" algn="l"/>
            <a:r>
              <a:rPr lang="ja-JP" altLang="en-US" sz="2000" smtClean="0">
                <a:solidFill>
                  <a:schemeClr val="tx1"/>
                </a:solidFill>
              </a:rPr>
              <a:t>⇒　回復期リハ病棟入院料を算定する患者に、医師・看護・リハ職が必要に応じて社会福祉士等と協力して、退院後生活する自宅等を訪問（入院前○日以内又は入院後○日以内）し、リハビリテーション総合実施計画を作成。</a:t>
            </a:r>
          </a:p>
        </p:txBody>
      </p:sp>
      <p:sp>
        <p:nvSpPr>
          <p:cNvPr id="26629" name="テキスト ボックス 12"/>
          <p:cNvSpPr txBox="1">
            <a:spLocks noChangeArrowheads="1"/>
          </p:cNvSpPr>
          <p:nvPr/>
        </p:nvSpPr>
        <p:spPr bwMode="auto">
          <a:xfrm>
            <a:off x="-12700" y="836613"/>
            <a:ext cx="9398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500"/>
              <a:t>♯３　入院前後に自宅等を訪問し、退院後の住環境等を評価し</a:t>
            </a:r>
            <a:endParaRPr lang="en-US" altLang="ja-JP" sz="2500"/>
          </a:p>
          <a:p>
            <a:pPr eaLnBrk="1" hangingPunct="1">
              <a:spcBef>
                <a:spcPct val="0"/>
              </a:spcBef>
              <a:buFontTx/>
              <a:buNone/>
            </a:pPr>
            <a:r>
              <a:rPr lang="ja-JP" altLang="en-US" sz="2500"/>
              <a:t>　　　  入院中のリハビリの計画を立てる。</a:t>
            </a:r>
          </a:p>
        </p:txBody>
      </p:sp>
      <p:sp>
        <p:nvSpPr>
          <p:cNvPr id="26630" name="テキスト ボックス 13"/>
          <p:cNvSpPr txBox="1">
            <a:spLocks noChangeArrowheads="1"/>
          </p:cNvSpPr>
          <p:nvPr/>
        </p:nvSpPr>
        <p:spPr bwMode="auto">
          <a:xfrm>
            <a:off x="923925" y="1628775"/>
            <a:ext cx="7499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solidFill>
                  <a:srgbClr val="0000FF"/>
                </a:solidFill>
              </a:rPr>
              <a:t>リハビリテーション総合計画評価料</a:t>
            </a:r>
            <a:endParaRPr lang="en-US" altLang="ja-JP" sz="2000">
              <a:solidFill>
                <a:srgbClr val="0000FF"/>
              </a:solidFill>
            </a:endParaRPr>
          </a:p>
          <a:p>
            <a:pPr eaLnBrk="1" hangingPunct="1">
              <a:spcBef>
                <a:spcPct val="0"/>
              </a:spcBef>
              <a:buFontTx/>
              <a:buNone/>
            </a:pPr>
            <a:r>
              <a:rPr lang="ja-JP" altLang="en-US" sz="2400">
                <a:solidFill>
                  <a:srgbClr val="0000FF"/>
                </a:solidFill>
              </a:rPr>
              <a:t>　　入院時訪問指導加算　　　　　　○点（入院中　１回）</a:t>
            </a:r>
          </a:p>
        </p:txBody>
      </p:sp>
      <p:sp>
        <p:nvSpPr>
          <p:cNvPr id="26631" name="テキスト ボックス 14"/>
          <p:cNvSpPr txBox="1">
            <a:spLocks noChangeArrowheads="1"/>
          </p:cNvSpPr>
          <p:nvPr/>
        </p:nvSpPr>
        <p:spPr bwMode="auto">
          <a:xfrm>
            <a:off x="107950" y="3716338"/>
            <a:ext cx="939641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500"/>
              <a:t>これは、介護保険制度における</a:t>
            </a:r>
            <a:endParaRPr lang="en-US" altLang="ja-JP" sz="2500"/>
          </a:p>
          <a:p>
            <a:pPr eaLnBrk="1" hangingPunct="1">
              <a:spcBef>
                <a:spcPct val="0"/>
              </a:spcBef>
              <a:buFontTx/>
              <a:buNone/>
            </a:pPr>
            <a:r>
              <a:rPr lang="en-US" altLang="ja-JP" sz="2500" b="1">
                <a:solidFill>
                  <a:srgbClr val="00B050"/>
                </a:solidFill>
              </a:rPr>
              <a:t>『</a:t>
            </a:r>
            <a:r>
              <a:rPr lang="ja-JP" altLang="en-US" sz="2500" b="1">
                <a:solidFill>
                  <a:srgbClr val="00B050"/>
                </a:solidFill>
              </a:rPr>
              <a:t>入所前後訪問指導加算</a:t>
            </a:r>
            <a:r>
              <a:rPr lang="en-US" altLang="ja-JP" sz="2500" b="1">
                <a:solidFill>
                  <a:srgbClr val="00B050"/>
                </a:solidFill>
              </a:rPr>
              <a:t>460</a:t>
            </a:r>
            <a:r>
              <a:rPr lang="ja-JP" altLang="en-US" sz="2500" b="1">
                <a:solidFill>
                  <a:srgbClr val="00B050"/>
                </a:solidFill>
              </a:rPr>
              <a:t>点</a:t>
            </a:r>
            <a:r>
              <a:rPr lang="ja-JP" altLang="en-US" sz="2000" b="1">
                <a:solidFill>
                  <a:srgbClr val="00B050"/>
                </a:solidFill>
              </a:rPr>
              <a:t>（入所中１回）</a:t>
            </a:r>
            <a:r>
              <a:rPr lang="en-US" altLang="ja-JP" sz="2500" b="1">
                <a:solidFill>
                  <a:srgbClr val="00B050"/>
                </a:solidFill>
              </a:rPr>
              <a:t>』</a:t>
            </a:r>
            <a:r>
              <a:rPr lang="ja-JP" altLang="en-US" sz="2500"/>
              <a:t>を参考に新設された。</a:t>
            </a:r>
            <a:endParaRPr lang="en-US" altLang="ja-JP" sz="2500"/>
          </a:p>
        </p:txBody>
      </p:sp>
      <p:sp>
        <p:nvSpPr>
          <p:cNvPr id="26632" name="サブタイトル 2"/>
          <p:cNvSpPr txBox="1">
            <a:spLocks/>
          </p:cNvSpPr>
          <p:nvPr/>
        </p:nvSpPr>
        <p:spPr bwMode="auto">
          <a:xfrm>
            <a:off x="1547813" y="4554538"/>
            <a:ext cx="727233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2438" indent="-452438"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2000"/>
              <a:t>⇒　入所期間が</a:t>
            </a:r>
            <a:r>
              <a:rPr lang="en-US" altLang="ja-JP" sz="2000"/>
              <a:t>1</a:t>
            </a:r>
            <a:r>
              <a:rPr lang="ja-JP" altLang="en-US" sz="2000"/>
              <a:t>月超と見込まれる利用者に、医師・看護・支援相談員・リハ職・栄養士・介護支援専門員等が協力して、退所後生活する居宅を訪問（入所前３０日以内又は入所後７日以内）し、退所を目的とした施設サービス計画を策定。</a:t>
            </a:r>
          </a:p>
        </p:txBody>
      </p:sp>
      <p:sp>
        <p:nvSpPr>
          <p:cNvPr id="26633" name="テキスト ボックス 18"/>
          <p:cNvSpPr txBox="1">
            <a:spLocks noChangeArrowheads="1"/>
          </p:cNvSpPr>
          <p:nvPr/>
        </p:nvSpPr>
        <p:spPr bwMode="auto">
          <a:xfrm>
            <a:off x="923925" y="6021388"/>
            <a:ext cx="7383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上記は、介護保険で</a:t>
            </a:r>
            <a:r>
              <a:rPr lang="ja-JP" altLang="en-US" sz="2000" u="sng">
                <a:solidFill>
                  <a:srgbClr val="FF0000"/>
                </a:solidFill>
              </a:rPr>
              <a:t>Ｒ４システムのインテークが評価</a:t>
            </a:r>
            <a:r>
              <a:rPr lang="ja-JP" altLang="en-US" sz="2000"/>
              <a:t>されたもので、</a:t>
            </a:r>
            <a:endParaRPr lang="en-US" altLang="ja-JP" sz="2000"/>
          </a:p>
          <a:p>
            <a:pPr eaLnBrk="1" hangingPunct="1">
              <a:spcBef>
                <a:spcPct val="0"/>
              </a:spcBef>
              <a:buFontTx/>
              <a:buNone/>
            </a:pPr>
            <a:r>
              <a:rPr lang="ja-JP" altLang="en-US" sz="2000"/>
              <a:t>それが今回診療報酬改定において回復期リハにも波及したもの！</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ctrTitle"/>
          </p:nvPr>
        </p:nvSpPr>
        <p:spPr>
          <a:xfrm>
            <a:off x="239713" y="188913"/>
            <a:ext cx="8580437" cy="584200"/>
          </a:xfrm>
          <a:ln w="38100" cmpd="thickThin">
            <a:solidFill>
              <a:schemeClr val="tx1"/>
            </a:solidFill>
            <a:miter lim="800000"/>
            <a:headEnd/>
            <a:tailEnd/>
          </a:ln>
        </p:spPr>
        <p:txBody>
          <a:bodyPr>
            <a:spAutoFit/>
          </a:bodyPr>
          <a:lstStyle/>
          <a:p>
            <a:r>
              <a:rPr lang="ja-JP" altLang="en-US" sz="3200" smtClean="0"/>
              <a:t>平成２６年度診療報酬改定におけるトピックス</a:t>
            </a:r>
          </a:p>
        </p:txBody>
      </p:sp>
      <p:sp>
        <p:nvSpPr>
          <p:cNvPr id="27651" name="テキスト ボックス 12"/>
          <p:cNvSpPr txBox="1">
            <a:spLocks noChangeArrowheads="1"/>
          </p:cNvSpPr>
          <p:nvPr/>
        </p:nvSpPr>
        <p:spPr bwMode="auto">
          <a:xfrm>
            <a:off x="0" y="836613"/>
            <a:ext cx="9396413"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500"/>
              <a:t>（参考） なぜ、７対１一般病棟入院基本料等の在宅復帰要件にのみ</a:t>
            </a:r>
            <a:endParaRPr lang="en-US" altLang="ja-JP" sz="2500"/>
          </a:p>
          <a:p>
            <a:pPr eaLnBrk="1" hangingPunct="1">
              <a:spcBef>
                <a:spcPct val="0"/>
              </a:spcBef>
              <a:buFontTx/>
              <a:buNone/>
            </a:pPr>
            <a:r>
              <a:rPr lang="ja-JP" altLang="en-US" sz="2500"/>
              <a:t>　　　　　在宅強化型老健が入ったのか？</a:t>
            </a:r>
            <a:endParaRPr lang="en-US" altLang="ja-JP" sz="2500"/>
          </a:p>
          <a:p>
            <a:pPr eaLnBrk="1" hangingPunct="1">
              <a:spcBef>
                <a:spcPct val="0"/>
              </a:spcBef>
              <a:buFontTx/>
              <a:buNone/>
            </a:pPr>
            <a:r>
              <a:rPr lang="ja-JP" altLang="en-US" sz="2500"/>
              <a:t>　　　　</a:t>
            </a:r>
            <a:r>
              <a:rPr lang="ja-JP" altLang="en-US" sz="2000">
                <a:solidFill>
                  <a:srgbClr val="FF0000"/>
                </a:solidFill>
              </a:rPr>
              <a:t>（回復期リハビリ病棟の在宅復帰率要件に老健施設が入っていないのは？）</a:t>
            </a:r>
          </a:p>
        </p:txBody>
      </p:sp>
      <p:pic>
        <p:nvPicPr>
          <p:cNvPr id="27652" name="Picture 13" descr="病院m_h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3600450"/>
            <a:ext cx="16557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010401bldgl21w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988" y="2767013"/>
            <a:ext cx="17462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descr="家010401bldgl22w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00" y="5240338"/>
            <a:ext cx="2282825" cy="114141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7655" name="Text Box 16"/>
          <p:cNvSpPr txBox="1">
            <a:spLocks noChangeArrowheads="1"/>
          </p:cNvSpPr>
          <p:nvPr/>
        </p:nvSpPr>
        <p:spPr bwMode="auto">
          <a:xfrm>
            <a:off x="623888" y="3263900"/>
            <a:ext cx="1430337" cy="33813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00" b="1">
                <a:solidFill>
                  <a:schemeClr val="bg1"/>
                </a:solidFill>
                <a:latin typeface="Arial" panose="020B0604020202020204" pitchFamily="34" charset="0"/>
              </a:rPr>
              <a:t>急性期病院</a:t>
            </a:r>
          </a:p>
        </p:txBody>
      </p:sp>
      <p:sp>
        <p:nvSpPr>
          <p:cNvPr id="27656" name="Text Box 16"/>
          <p:cNvSpPr txBox="1">
            <a:spLocks noChangeArrowheads="1"/>
          </p:cNvSpPr>
          <p:nvPr/>
        </p:nvSpPr>
        <p:spPr bwMode="auto">
          <a:xfrm>
            <a:off x="3652838" y="2420938"/>
            <a:ext cx="1858962" cy="33813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00" b="1">
                <a:solidFill>
                  <a:schemeClr val="bg1"/>
                </a:solidFill>
                <a:latin typeface="Arial" panose="020B0604020202020204" pitchFamily="34" charset="0"/>
              </a:rPr>
              <a:t>回復期リハ病院</a:t>
            </a:r>
          </a:p>
        </p:txBody>
      </p:sp>
      <p:sp>
        <p:nvSpPr>
          <p:cNvPr id="27657" name="Text Box 16"/>
          <p:cNvSpPr txBox="1">
            <a:spLocks noChangeArrowheads="1"/>
          </p:cNvSpPr>
          <p:nvPr/>
        </p:nvSpPr>
        <p:spPr bwMode="auto">
          <a:xfrm>
            <a:off x="3635375" y="4602163"/>
            <a:ext cx="1858963" cy="33972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600" b="1">
                <a:solidFill>
                  <a:schemeClr val="bg1"/>
                </a:solidFill>
                <a:latin typeface="Arial" panose="020B0604020202020204" pitchFamily="34" charset="0"/>
              </a:rPr>
              <a:t>老人保健施設</a:t>
            </a:r>
          </a:p>
        </p:txBody>
      </p:sp>
      <p:pic>
        <p:nvPicPr>
          <p:cNvPr id="27658" name="Picture 11" descr="masami_tadasu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5613" y="3584575"/>
            <a:ext cx="19431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2"/>
          <p:cNvSpPr txBox="1">
            <a:spLocks noChangeArrowheads="1"/>
          </p:cNvSpPr>
          <p:nvPr/>
        </p:nvSpPr>
        <p:spPr bwMode="auto">
          <a:xfrm>
            <a:off x="7070725" y="3149600"/>
            <a:ext cx="1319213" cy="3365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1600" b="1">
                <a:solidFill>
                  <a:schemeClr val="bg1"/>
                </a:solidFill>
                <a:latin typeface="Arial" panose="020B0604020202020204" pitchFamily="34" charset="0"/>
              </a:rPr>
              <a:t> </a:t>
            </a:r>
            <a:r>
              <a:rPr lang="ja-JP" altLang="en-US" sz="1600" b="1">
                <a:solidFill>
                  <a:schemeClr val="bg1"/>
                </a:solidFill>
                <a:latin typeface="Arial" panose="020B0604020202020204" pitchFamily="34" charset="0"/>
              </a:rPr>
              <a:t>在　宅</a:t>
            </a:r>
          </a:p>
        </p:txBody>
      </p:sp>
      <p:sp>
        <p:nvSpPr>
          <p:cNvPr id="27660" name="テキスト ボックス 3"/>
          <p:cNvSpPr txBox="1">
            <a:spLocks noChangeArrowheads="1"/>
          </p:cNvSpPr>
          <p:nvPr/>
        </p:nvSpPr>
        <p:spPr bwMode="auto">
          <a:xfrm>
            <a:off x="263525" y="2228850"/>
            <a:ext cx="21510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0000FF"/>
                </a:solidFill>
              </a:rPr>
              <a:t>将来的に・・・</a:t>
            </a:r>
          </a:p>
        </p:txBody>
      </p:sp>
      <p:cxnSp>
        <p:nvCxnSpPr>
          <p:cNvPr id="6" name="カギ線コネクタ 5"/>
          <p:cNvCxnSpPr/>
          <p:nvPr/>
        </p:nvCxnSpPr>
        <p:spPr>
          <a:xfrm flipV="1">
            <a:off x="2414588" y="3365500"/>
            <a:ext cx="1077912" cy="711200"/>
          </a:xfrm>
          <a:prstGeom prst="bentConnector3">
            <a:avLst/>
          </a:prstGeom>
          <a:ln w="698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p:nvPr/>
        </p:nvCxnSpPr>
        <p:spPr>
          <a:xfrm>
            <a:off x="2414588" y="4271963"/>
            <a:ext cx="1077912" cy="803275"/>
          </a:xfrm>
          <a:prstGeom prst="bentConnector3">
            <a:avLst>
              <a:gd name="adj1" fmla="val 50000"/>
            </a:avLst>
          </a:prstGeom>
          <a:ln w="698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p:nvPr/>
        </p:nvCxnSpPr>
        <p:spPr>
          <a:xfrm flipV="1">
            <a:off x="5724525" y="4387850"/>
            <a:ext cx="1077913" cy="711200"/>
          </a:xfrm>
          <a:prstGeom prst="bentConnector3">
            <a:avLst/>
          </a:prstGeom>
          <a:ln w="698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p:nvPr/>
        </p:nvCxnSpPr>
        <p:spPr>
          <a:xfrm>
            <a:off x="5713413" y="3273425"/>
            <a:ext cx="1076325" cy="803275"/>
          </a:xfrm>
          <a:prstGeom prst="bentConnector3">
            <a:avLst>
              <a:gd name="adj1" fmla="val 50000"/>
            </a:avLst>
          </a:prstGeom>
          <a:ln w="698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665" name="テキスト ボックス 31"/>
          <p:cNvSpPr txBox="1">
            <a:spLocks noChangeArrowheads="1"/>
          </p:cNvSpPr>
          <p:nvPr/>
        </p:nvSpPr>
        <p:spPr bwMode="auto">
          <a:xfrm>
            <a:off x="2074863" y="6289675"/>
            <a:ext cx="696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b="1">
                <a:solidFill>
                  <a:srgbClr val="0000FF"/>
                </a:solidFill>
              </a:rPr>
              <a:t>上記のような２つの流れの道筋が示された！</a:t>
            </a:r>
          </a:p>
        </p:txBody>
      </p:sp>
      <p:sp>
        <p:nvSpPr>
          <p:cNvPr id="27666" name="テキスト ボックス 32"/>
          <p:cNvSpPr txBox="1">
            <a:spLocks noChangeArrowheads="1"/>
          </p:cNvSpPr>
          <p:nvPr/>
        </p:nvSpPr>
        <p:spPr bwMode="auto">
          <a:xfrm>
            <a:off x="3463925" y="4932363"/>
            <a:ext cx="318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i="1">
                <a:solidFill>
                  <a:srgbClr val="FF0000"/>
                </a:solidFill>
              </a:rPr>
              <a:t>在宅強化型老健</a:t>
            </a:r>
            <a:endParaRPr lang="en-US" altLang="ja-JP" sz="1600" b="1" i="1">
              <a:solidFill>
                <a:srgbClr val="FF0000"/>
              </a:solidFill>
            </a:endParaRPr>
          </a:p>
          <a:p>
            <a:pPr eaLnBrk="1" hangingPunct="1">
              <a:spcBef>
                <a:spcPct val="0"/>
              </a:spcBef>
              <a:buFontTx/>
              <a:buNone/>
            </a:pPr>
            <a:r>
              <a:rPr lang="ja-JP" altLang="en-US" sz="1600" b="1" i="1">
                <a:solidFill>
                  <a:srgbClr val="FF0000"/>
                </a:solidFill>
              </a:rPr>
              <a:t>在宅復帰・在宅療養支援機能加算</a:t>
            </a:r>
          </a:p>
        </p:txBody>
      </p:sp>
      <p:sp>
        <p:nvSpPr>
          <p:cNvPr id="27667" name="テキスト ボックス 33"/>
          <p:cNvSpPr txBox="1">
            <a:spLocks noChangeArrowheads="1"/>
          </p:cNvSpPr>
          <p:nvPr/>
        </p:nvSpPr>
        <p:spPr bwMode="auto">
          <a:xfrm>
            <a:off x="822325" y="4508500"/>
            <a:ext cx="240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i="1">
                <a:solidFill>
                  <a:srgbClr val="FF0000"/>
                </a:solidFill>
              </a:rPr>
              <a:t>７対１一般病棟入院基本料等</a:t>
            </a:r>
          </a:p>
        </p:txBody>
      </p:sp>
      <p:sp>
        <p:nvSpPr>
          <p:cNvPr id="27668" name="テキスト ボックス 34"/>
          <p:cNvSpPr txBox="1">
            <a:spLocks noChangeArrowheads="1"/>
          </p:cNvSpPr>
          <p:nvPr/>
        </p:nvSpPr>
        <p:spPr bwMode="auto">
          <a:xfrm>
            <a:off x="2771775" y="2770188"/>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i="1">
                <a:solidFill>
                  <a:srgbClr val="FF0000"/>
                </a:solidFill>
              </a:rPr>
              <a:t>入院時訪問指導加算</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468313" y="2276475"/>
            <a:ext cx="8229600" cy="1143000"/>
          </a:xfrm>
          <a:solidFill>
            <a:schemeClr val="bg1"/>
          </a:solidFill>
          <a:ln w="28575">
            <a:solidFill>
              <a:srgbClr val="00B050"/>
            </a:solidFill>
            <a:miter lim="800000"/>
            <a:headEnd/>
            <a:tailEnd/>
          </a:ln>
        </p:spPr>
        <p:txBody>
          <a:bodyPr/>
          <a:lstStyle/>
          <a:p>
            <a:pPr eaLnBrk="1" hangingPunct="1"/>
            <a:r>
              <a:rPr lang="ja-JP" altLang="en-US" sz="5400" smtClean="0"/>
              <a:t>老健をとりまく環境</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011863" y="6021388"/>
            <a:ext cx="1152525"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29699" name="オブジェクト 9"/>
          <p:cNvGraphicFramePr>
            <a:graphicFrameLocks noChangeAspect="1"/>
          </p:cNvGraphicFramePr>
          <p:nvPr/>
        </p:nvGraphicFramePr>
        <p:xfrm>
          <a:off x="-341313" y="476250"/>
          <a:ext cx="7289801" cy="5616575"/>
        </p:xfrm>
        <a:graphic>
          <a:graphicData uri="http://schemas.openxmlformats.org/presentationml/2006/ole">
            <mc:AlternateContent xmlns:mc="http://schemas.openxmlformats.org/markup-compatibility/2006">
              <mc:Choice xmlns:v="urn:schemas-microsoft-com:vml" Requires="v">
                <p:oleObj spid="_x0000_s29735" name="Acrobat Document" r:id="rId3" imgW="7578000" imgH="5355000" progId="AcroExch.Document.7">
                  <p:embed/>
                </p:oleObj>
              </mc:Choice>
              <mc:Fallback>
                <p:oleObj name="Acrobat Document" r:id="rId3" imgW="7578000" imgH="5355000" progId="AcroExch.Document.7">
                  <p:embed/>
                  <p:pic>
                    <p:nvPicPr>
                      <p:cNvPr id="0" name="オブジェクト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476250"/>
                        <a:ext cx="7289801"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テキスト ボックス 5"/>
          <p:cNvSpPr txBox="1">
            <a:spLocks noChangeArrowheads="1"/>
          </p:cNvSpPr>
          <p:nvPr/>
        </p:nvSpPr>
        <p:spPr bwMode="auto">
          <a:xfrm>
            <a:off x="6300788" y="2495550"/>
            <a:ext cx="30241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B050"/>
                </a:solidFill>
              </a:rPr>
              <a:t>この</a:t>
            </a:r>
            <a:r>
              <a:rPr lang="en-US" altLang="ja-JP" sz="1800">
                <a:solidFill>
                  <a:srgbClr val="00B050"/>
                </a:solidFill>
              </a:rPr>
              <a:t>1</a:t>
            </a:r>
            <a:r>
              <a:rPr lang="ja-JP" altLang="en-US" sz="1800">
                <a:solidFill>
                  <a:srgbClr val="00B050"/>
                </a:solidFill>
              </a:rPr>
              <a:t>年間で</a:t>
            </a:r>
            <a:r>
              <a:rPr lang="ja-JP" altLang="en-US" sz="1800" u="sng">
                <a:solidFill>
                  <a:srgbClr val="FF0000"/>
                </a:solidFill>
              </a:rPr>
              <a:t>約２</a:t>
            </a:r>
            <a:r>
              <a:rPr lang="en-US" altLang="ja-JP" sz="1800" u="sng">
                <a:solidFill>
                  <a:srgbClr val="FF0000"/>
                </a:solidFill>
              </a:rPr>
              <a:t>.</a:t>
            </a:r>
            <a:r>
              <a:rPr lang="ja-JP" altLang="en-US" sz="1800" u="sng">
                <a:solidFill>
                  <a:srgbClr val="FF0000"/>
                </a:solidFill>
              </a:rPr>
              <a:t>４倍</a:t>
            </a:r>
            <a:r>
              <a:rPr lang="ja-JP" altLang="en-US" sz="1800">
                <a:solidFill>
                  <a:srgbClr val="00B050"/>
                </a:solidFill>
              </a:rPr>
              <a:t>の棟数</a:t>
            </a:r>
            <a:endParaRPr lang="en-US" altLang="ja-JP" sz="1800">
              <a:solidFill>
                <a:srgbClr val="00B050"/>
              </a:solidFill>
            </a:endParaRPr>
          </a:p>
          <a:p>
            <a:pPr eaLnBrk="1" hangingPunct="1">
              <a:spcBef>
                <a:spcPct val="0"/>
              </a:spcBef>
              <a:buFontTx/>
              <a:buNone/>
            </a:pPr>
            <a:endParaRPr lang="en-US" altLang="ja-JP" sz="800"/>
          </a:p>
          <a:p>
            <a:pPr eaLnBrk="1" hangingPunct="1">
              <a:spcBef>
                <a:spcPct val="0"/>
              </a:spcBef>
              <a:buFontTx/>
              <a:buNone/>
            </a:pPr>
            <a:r>
              <a:rPr lang="ja-JP" altLang="en-US" sz="2000"/>
              <a:t>　</a:t>
            </a:r>
            <a:r>
              <a:rPr lang="ja-JP" altLang="en-US" sz="1800" u="sng">
                <a:solidFill>
                  <a:srgbClr val="FF0000"/>
                </a:solidFill>
              </a:rPr>
              <a:t>平成２４年５月　</a:t>
            </a:r>
            <a:r>
              <a:rPr lang="en-US" altLang="ja-JP" sz="1800" u="sng">
                <a:solidFill>
                  <a:srgbClr val="FF0000"/>
                </a:solidFill>
              </a:rPr>
              <a:t>1,465</a:t>
            </a:r>
            <a:r>
              <a:rPr lang="ja-JP" altLang="en-US" sz="1800" u="sng">
                <a:solidFill>
                  <a:srgbClr val="FF0000"/>
                </a:solidFill>
              </a:rPr>
              <a:t>棟</a:t>
            </a:r>
            <a:endParaRPr lang="en-US" altLang="ja-JP" sz="1800" u="sng">
              <a:solidFill>
                <a:srgbClr val="FF0000"/>
              </a:solidFill>
            </a:endParaRPr>
          </a:p>
          <a:p>
            <a:pPr eaLnBrk="1" hangingPunct="1">
              <a:spcBef>
                <a:spcPct val="0"/>
              </a:spcBef>
              <a:buFontTx/>
              <a:buNone/>
            </a:pPr>
            <a:r>
              <a:rPr lang="ja-JP" altLang="en-US" sz="1800">
                <a:solidFill>
                  <a:srgbClr val="FF0000"/>
                </a:solidFill>
              </a:rPr>
              <a:t>　</a:t>
            </a:r>
            <a:r>
              <a:rPr lang="ja-JP" altLang="en-US" sz="1800" u="sng">
                <a:solidFill>
                  <a:srgbClr val="FF0000"/>
                </a:solidFill>
              </a:rPr>
              <a:t>平成２５年５月　</a:t>
            </a:r>
            <a:r>
              <a:rPr lang="en-US" altLang="ja-JP" sz="1800" u="sng">
                <a:solidFill>
                  <a:srgbClr val="FF0000"/>
                </a:solidFill>
              </a:rPr>
              <a:t>3,478</a:t>
            </a:r>
            <a:r>
              <a:rPr lang="ja-JP" altLang="en-US" sz="1800" u="sng">
                <a:solidFill>
                  <a:srgbClr val="FF0000"/>
                </a:solidFill>
              </a:rPr>
              <a:t>棟</a:t>
            </a:r>
          </a:p>
        </p:txBody>
      </p:sp>
      <p:sp>
        <p:nvSpPr>
          <p:cNvPr id="29701" name="正方形/長方形 1"/>
          <p:cNvSpPr>
            <a:spLocks noChangeArrowheads="1"/>
          </p:cNvSpPr>
          <p:nvPr/>
        </p:nvSpPr>
        <p:spPr bwMode="auto">
          <a:xfrm>
            <a:off x="144463" y="6538913"/>
            <a:ext cx="54721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a:t>一般社団法人　すまいづくりまちづくりセンター連合会「サービス付き高齢者向け住宅」情報提供システム調べ</a:t>
            </a:r>
            <a:endParaRPr lang="ja-JP" altLang="en-US" sz="1800"/>
          </a:p>
        </p:txBody>
      </p:sp>
      <p:graphicFrame>
        <p:nvGraphicFramePr>
          <p:cNvPr id="3" name="表 2"/>
          <p:cNvGraphicFramePr>
            <a:graphicFrameLocks noGrp="1"/>
          </p:cNvGraphicFramePr>
          <p:nvPr/>
        </p:nvGraphicFramePr>
        <p:xfrm>
          <a:off x="6804025" y="4149725"/>
          <a:ext cx="2089150" cy="2447925"/>
        </p:xfrm>
        <a:graphic>
          <a:graphicData uri="http://schemas.openxmlformats.org/drawingml/2006/table">
            <a:tbl>
              <a:tblPr/>
              <a:tblGrid>
                <a:gridCol w="1137132"/>
                <a:gridCol w="952018"/>
              </a:tblGrid>
              <a:tr h="556346">
                <a:tc gridSpan="2">
                  <a:txBody>
                    <a:bodyPr/>
                    <a:lstStyle/>
                    <a:p>
                      <a:pPr algn="ctr" fontAlgn="ctr"/>
                      <a:r>
                        <a:rPr lang="zh-TW" altLang="en-US" sz="2000" b="1" i="0" u="none" strike="noStrike" dirty="0">
                          <a:solidFill>
                            <a:srgbClr val="0070C0"/>
                          </a:solidFill>
                          <a:effectLst/>
                          <a:latin typeface="ＭＳ Ｐゴシック" pitchFamily="50" charset="-128"/>
                          <a:ea typeface="ＭＳ Ｐゴシック" pitchFamily="50" charset="-128"/>
                        </a:rPr>
                        <a:t>整備状況</a:t>
                      </a:r>
                      <a:r>
                        <a:rPr lang="zh-TW" altLang="en-US" sz="2000" b="1" i="0" u="none" strike="noStrike" dirty="0" smtClean="0">
                          <a:solidFill>
                            <a:srgbClr val="0070C0"/>
                          </a:solidFill>
                          <a:effectLst/>
                          <a:latin typeface="ＭＳ Ｐゴシック" pitchFamily="50" charset="-128"/>
                          <a:ea typeface="ＭＳ Ｐゴシック" pitchFamily="50" charset="-128"/>
                        </a:rPr>
                        <a:t>比較</a:t>
                      </a:r>
                      <a:endParaRPr lang="en-US" altLang="zh-TW" sz="2000" b="1" i="0" u="none" strike="noStrike" dirty="0" smtClean="0">
                        <a:solidFill>
                          <a:srgbClr val="0070C0"/>
                        </a:solidFill>
                        <a:effectLst/>
                        <a:latin typeface="ＭＳ Ｐゴシック" pitchFamily="50" charset="-128"/>
                        <a:ea typeface="ＭＳ Ｐゴシック" pitchFamily="50" charset="-128"/>
                      </a:endParaRPr>
                    </a:p>
                    <a:p>
                      <a:pPr algn="ctr" fontAlgn="ctr"/>
                      <a:r>
                        <a:rPr lang="ja-JP" altLang="en-US" sz="1000" b="1" i="0" u="none" strike="noStrike" dirty="0" smtClean="0">
                          <a:solidFill>
                            <a:schemeClr val="tx1"/>
                          </a:solidFill>
                          <a:effectLst/>
                          <a:latin typeface="ＭＳ Ｐゴシック" pitchFamily="50" charset="-128"/>
                          <a:ea typeface="ＭＳ Ｐゴシック" pitchFamily="50" charset="-128"/>
                        </a:rPr>
                        <a:t>（平成</a:t>
                      </a:r>
                      <a:r>
                        <a:rPr lang="en-US" altLang="ja-JP" sz="1000" b="1" i="0" u="none" strike="noStrike" dirty="0" smtClean="0">
                          <a:solidFill>
                            <a:schemeClr val="tx1"/>
                          </a:solidFill>
                          <a:effectLst/>
                          <a:latin typeface="ＭＳ Ｐゴシック" pitchFamily="50" charset="-128"/>
                          <a:ea typeface="ＭＳ Ｐゴシック" pitchFamily="50" charset="-128"/>
                        </a:rPr>
                        <a:t>25</a:t>
                      </a:r>
                      <a:r>
                        <a:rPr lang="ja-JP" altLang="en-US" sz="1000" b="1" i="0" u="none" strike="noStrike" dirty="0" smtClean="0">
                          <a:solidFill>
                            <a:schemeClr val="tx1"/>
                          </a:solidFill>
                          <a:effectLst/>
                          <a:latin typeface="ＭＳ Ｐゴシック" pitchFamily="50" charset="-128"/>
                          <a:ea typeface="ＭＳ Ｐゴシック" pitchFamily="50" charset="-128"/>
                        </a:rPr>
                        <a:t>年</a:t>
                      </a:r>
                      <a:r>
                        <a:rPr lang="en-US" altLang="ja-JP" sz="1000" b="1" i="0" u="none" strike="noStrike" dirty="0" smtClean="0">
                          <a:solidFill>
                            <a:schemeClr val="tx1"/>
                          </a:solidFill>
                          <a:effectLst/>
                          <a:latin typeface="ＭＳ Ｐゴシック" pitchFamily="50" charset="-128"/>
                          <a:ea typeface="ＭＳ Ｐゴシック" pitchFamily="50" charset="-128"/>
                        </a:rPr>
                        <a:t>5</a:t>
                      </a:r>
                      <a:r>
                        <a:rPr lang="ja-JP" altLang="en-US" sz="1000" b="1" i="0" u="none" strike="noStrike" dirty="0" smtClean="0">
                          <a:solidFill>
                            <a:schemeClr val="tx1"/>
                          </a:solidFill>
                          <a:effectLst/>
                          <a:latin typeface="ＭＳ Ｐゴシック" pitchFamily="50" charset="-128"/>
                          <a:ea typeface="ＭＳ Ｐゴシック" pitchFamily="50" charset="-128"/>
                        </a:rPr>
                        <a:t>月現在）</a:t>
                      </a:r>
                      <a:endParaRPr lang="zh-TW" altLang="en-US" sz="1000" b="1" i="0" u="none" strike="noStrike" dirty="0">
                        <a:solidFill>
                          <a:schemeClr val="tx1"/>
                        </a:solidFill>
                        <a:effectLst/>
                        <a:latin typeface="ＭＳ Ｐゴシック" pitchFamily="50" charset="-128"/>
                        <a:ea typeface="ＭＳ Ｐゴシック" pitchFamily="50" charset="-128"/>
                      </a:endParaRPr>
                    </a:p>
                  </a:txBody>
                  <a:tcPr marL="9529" marR="9529" marT="952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365599">
                <a:tc>
                  <a:txBody>
                    <a:bodyPr/>
                    <a:lstStyle/>
                    <a:p>
                      <a:pPr algn="l" fontAlgn="ctr"/>
                      <a:r>
                        <a:rPr lang="ja-JP" altLang="en-US" sz="1100" b="1" i="0" u="none" strike="noStrike" dirty="0">
                          <a:solidFill>
                            <a:srgbClr val="000000"/>
                          </a:solidFill>
                          <a:effectLst/>
                          <a:latin typeface="ＭＳ Ｐゴシック"/>
                        </a:rPr>
                        <a:t>　</a:t>
                      </a:r>
                    </a:p>
                  </a:txBody>
                  <a:tcPr marL="9529" marR="9529" marT="9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ja-JP" altLang="en-US" sz="1200" b="1" i="0" u="none" strike="noStrike" dirty="0">
                          <a:solidFill>
                            <a:srgbClr val="000000"/>
                          </a:solidFill>
                          <a:effectLst/>
                          <a:latin typeface="ＭＳ Ｐゴシック"/>
                        </a:rPr>
                        <a:t>施設数</a:t>
                      </a:r>
                    </a:p>
                  </a:txBody>
                  <a:tcPr marL="9529" marR="9529" marT="9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508660">
                <a:tc>
                  <a:txBody>
                    <a:bodyPr/>
                    <a:lstStyle/>
                    <a:p>
                      <a:pPr algn="ctr" fontAlgn="ctr"/>
                      <a:r>
                        <a:rPr lang="ja-JP" altLang="en-US" sz="1800" b="1" i="0" u="none" strike="noStrike" dirty="0">
                          <a:solidFill>
                            <a:srgbClr val="000000"/>
                          </a:solidFill>
                          <a:effectLst/>
                          <a:latin typeface="ＭＳ Ｐゴシック"/>
                        </a:rPr>
                        <a:t>サ高住</a:t>
                      </a:r>
                    </a:p>
                  </a:txBody>
                  <a:tcPr marL="9529" marR="9529" marT="9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altLang="ja-JP" sz="2400" b="1" i="0" u="none" strike="noStrike" dirty="0">
                          <a:solidFill>
                            <a:srgbClr val="000000"/>
                          </a:solidFill>
                          <a:effectLst/>
                          <a:latin typeface="ＭＳ Ｐゴシック"/>
                        </a:rPr>
                        <a:t>3,478</a:t>
                      </a:r>
                    </a:p>
                  </a:txBody>
                  <a:tcPr marL="9529" marR="9529" marT="9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8660">
                <a:tc>
                  <a:txBody>
                    <a:bodyPr/>
                    <a:lstStyle/>
                    <a:p>
                      <a:pPr algn="ctr" fontAlgn="ctr"/>
                      <a:r>
                        <a:rPr lang="ja-JP" altLang="en-US" sz="1800" b="1" i="0" u="none" strike="noStrike" dirty="0">
                          <a:solidFill>
                            <a:srgbClr val="000000"/>
                          </a:solidFill>
                          <a:effectLst/>
                          <a:latin typeface="ＭＳ Ｐゴシック"/>
                        </a:rPr>
                        <a:t>老健</a:t>
                      </a:r>
                    </a:p>
                  </a:txBody>
                  <a:tcPr marL="9529" marR="9529" marT="9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ctr" fontAlgn="ctr"/>
                      <a:r>
                        <a:rPr lang="en-US" altLang="ja-JP" sz="2400" b="1" i="0" u="none" strike="noStrike" dirty="0">
                          <a:solidFill>
                            <a:srgbClr val="000000"/>
                          </a:solidFill>
                          <a:effectLst/>
                          <a:latin typeface="ＭＳ Ｐゴシック"/>
                        </a:rPr>
                        <a:t>3,963</a:t>
                      </a:r>
                    </a:p>
                  </a:txBody>
                  <a:tcPr marL="9529" marR="9529" marT="9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508660">
                <a:tc>
                  <a:txBody>
                    <a:bodyPr/>
                    <a:lstStyle/>
                    <a:p>
                      <a:pPr algn="ctr" fontAlgn="ctr"/>
                      <a:r>
                        <a:rPr lang="ja-JP" altLang="en-US" sz="1800" b="1" i="0" u="none" strike="noStrike" dirty="0">
                          <a:solidFill>
                            <a:srgbClr val="000000"/>
                          </a:solidFill>
                          <a:effectLst/>
                          <a:latin typeface="ＭＳ Ｐゴシック"/>
                        </a:rPr>
                        <a:t>特養</a:t>
                      </a:r>
                    </a:p>
                  </a:txBody>
                  <a:tcPr marL="9529" marR="9529" marT="9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altLang="ja-JP" sz="2400" b="1" i="0" u="none" strike="noStrike" dirty="0">
                          <a:solidFill>
                            <a:srgbClr val="000000"/>
                          </a:solidFill>
                          <a:effectLst/>
                          <a:latin typeface="ＭＳ Ｐゴシック"/>
                        </a:rPr>
                        <a:t>6,640</a:t>
                      </a:r>
                    </a:p>
                  </a:txBody>
                  <a:tcPr marL="9529" marR="9529" marT="9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正方形/長方形 11"/>
          <p:cNvSpPr/>
          <p:nvPr/>
        </p:nvSpPr>
        <p:spPr>
          <a:xfrm>
            <a:off x="179388" y="5132388"/>
            <a:ext cx="5905500" cy="1260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右矢印 12"/>
          <p:cNvSpPr/>
          <p:nvPr/>
        </p:nvSpPr>
        <p:spPr>
          <a:xfrm rot="16200000">
            <a:off x="701675" y="5175251"/>
            <a:ext cx="142875" cy="1079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22" name="テキスト ボックス 14"/>
          <p:cNvSpPr txBox="1">
            <a:spLocks noChangeArrowheads="1"/>
          </p:cNvSpPr>
          <p:nvPr/>
        </p:nvSpPr>
        <p:spPr bwMode="auto">
          <a:xfrm>
            <a:off x="571500" y="5340350"/>
            <a:ext cx="3714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平成</a:t>
            </a:r>
            <a:r>
              <a:rPr lang="en-US" altLang="ja-JP" sz="1200" b="1">
                <a:solidFill>
                  <a:srgbClr val="FF0000"/>
                </a:solidFill>
              </a:rPr>
              <a:t>23</a:t>
            </a:r>
            <a:r>
              <a:rPr lang="ja-JP" altLang="en-US" sz="1200" b="1">
                <a:solidFill>
                  <a:srgbClr val="FF0000"/>
                </a:solidFill>
              </a:rPr>
              <a:t>年</a:t>
            </a:r>
            <a:r>
              <a:rPr lang="en-US" altLang="ja-JP" sz="1200" b="1">
                <a:solidFill>
                  <a:srgbClr val="FF0000"/>
                </a:solidFill>
              </a:rPr>
              <a:t>11</a:t>
            </a:r>
            <a:r>
              <a:rPr lang="ja-JP" altLang="en-US" sz="1200" b="1">
                <a:solidFill>
                  <a:srgbClr val="FF0000"/>
                </a:solidFill>
              </a:rPr>
              <a:t>月</a:t>
            </a:r>
          </a:p>
        </p:txBody>
      </p:sp>
      <p:sp>
        <p:nvSpPr>
          <p:cNvPr id="16" name="右矢印 15"/>
          <p:cNvSpPr/>
          <p:nvPr/>
        </p:nvSpPr>
        <p:spPr>
          <a:xfrm rot="16200000">
            <a:off x="2366962" y="5175251"/>
            <a:ext cx="142875" cy="1079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24" name="テキスト ボックス 16"/>
          <p:cNvSpPr txBox="1">
            <a:spLocks noChangeArrowheads="1"/>
          </p:cNvSpPr>
          <p:nvPr/>
        </p:nvSpPr>
        <p:spPr bwMode="auto">
          <a:xfrm>
            <a:off x="2236788" y="5335588"/>
            <a:ext cx="3714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平成</a:t>
            </a:r>
            <a:r>
              <a:rPr lang="en-US" altLang="ja-JP" sz="1200" b="1">
                <a:solidFill>
                  <a:srgbClr val="FF0000"/>
                </a:solidFill>
              </a:rPr>
              <a:t>24</a:t>
            </a:r>
            <a:r>
              <a:rPr lang="ja-JP" altLang="en-US" sz="1200" b="1">
                <a:solidFill>
                  <a:srgbClr val="FF0000"/>
                </a:solidFill>
              </a:rPr>
              <a:t>年</a:t>
            </a:r>
            <a:r>
              <a:rPr lang="en-US" altLang="ja-JP" sz="1200" b="1">
                <a:solidFill>
                  <a:srgbClr val="FF0000"/>
                </a:solidFill>
              </a:rPr>
              <a:t>5</a:t>
            </a:r>
            <a:r>
              <a:rPr lang="ja-JP" altLang="en-US" sz="1200" b="1">
                <a:solidFill>
                  <a:srgbClr val="FF0000"/>
                </a:solidFill>
              </a:rPr>
              <a:t>月</a:t>
            </a:r>
          </a:p>
        </p:txBody>
      </p:sp>
      <p:sp>
        <p:nvSpPr>
          <p:cNvPr id="18" name="右矢印 17"/>
          <p:cNvSpPr/>
          <p:nvPr/>
        </p:nvSpPr>
        <p:spPr>
          <a:xfrm rot="16200000">
            <a:off x="5679281" y="5174457"/>
            <a:ext cx="142875" cy="1095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26" name="テキスト ボックス 18"/>
          <p:cNvSpPr txBox="1">
            <a:spLocks noChangeArrowheads="1"/>
          </p:cNvSpPr>
          <p:nvPr/>
        </p:nvSpPr>
        <p:spPr bwMode="auto">
          <a:xfrm>
            <a:off x="5557838" y="5373688"/>
            <a:ext cx="3730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平成</a:t>
            </a:r>
            <a:r>
              <a:rPr lang="en-US" altLang="ja-JP" sz="1200" b="1">
                <a:solidFill>
                  <a:srgbClr val="FF0000"/>
                </a:solidFill>
              </a:rPr>
              <a:t>25</a:t>
            </a:r>
            <a:r>
              <a:rPr lang="ja-JP" altLang="en-US" sz="1200" b="1">
                <a:solidFill>
                  <a:srgbClr val="FF0000"/>
                </a:solidFill>
              </a:rPr>
              <a:t>年</a:t>
            </a:r>
            <a:r>
              <a:rPr lang="en-US" altLang="ja-JP" sz="1200" b="1">
                <a:solidFill>
                  <a:srgbClr val="FF0000"/>
                </a:solidFill>
              </a:rPr>
              <a:t>5</a:t>
            </a:r>
            <a:r>
              <a:rPr lang="ja-JP" altLang="en-US" sz="1200" b="1">
                <a:solidFill>
                  <a:srgbClr val="FF0000"/>
                </a:solidFill>
              </a:rPr>
              <a:t>月</a:t>
            </a:r>
          </a:p>
        </p:txBody>
      </p:sp>
      <p:sp>
        <p:nvSpPr>
          <p:cNvPr id="29727" name="テキスト ボックス 20"/>
          <p:cNvSpPr txBox="1">
            <a:spLocks noChangeArrowheads="1"/>
          </p:cNvSpPr>
          <p:nvPr/>
        </p:nvSpPr>
        <p:spPr bwMode="auto">
          <a:xfrm>
            <a:off x="4481513" y="5184775"/>
            <a:ext cx="32543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b="1"/>
              <a:t>平成</a:t>
            </a:r>
            <a:r>
              <a:rPr lang="en-US" altLang="ja-JP" sz="900" b="1"/>
              <a:t>25</a:t>
            </a:r>
            <a:r>
              <a:rPr lang="ja-JP" altLang="en-US" sz="900" b="1"/>
              <a:t>年</a:t>
            </a:r>
            <a:r>
              <a:rPr lang="en-US" altLang="ja-JP" sz="900" b="1"/>
              <a:t>1</a:t>
            </a:r>
            <a:r>
              <a:rPr lang="ja-JP" altLang="en-US" sz="900" b="1"/>
              <a:t>月</a:t>
            </a:r>
          </a:p>
        </p:txBody>
      </p:sp>
      <p:sp>
        <p:nvSpPr>
          <p:cNvPr id="23" name="右矢印 22"/>
          <p:cNvSpPr/>
          <p:nvPr/>
        </p:nvSpPr>
        <p:spPr>
          <a:xfrm rot="16200000">
            <a:off x="1294607" y="5085556"/>
            <a:ext cx="74612" cy="730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solidFill>
                <a:schemeClr val="tx1"/>
              </a:solidFill>
            </a:endParaRPr>
          </a:p>
        </p:txBody>
      </p:sp>
      <p:sp>
        <p:nvSpPr>
          <p:cNvPr id="29729" name="テキスト ボックス 23"/>
          <p:cNvSpPr txBox="1">
            <a:spLocks noChangeArrowheads="1"/>
          </p:cNvSpPr>
          <p:nvPr/>
        </p:nvSpPr>
        <p:spPr bwMode="auto">
          <a:xfrm>
            <a:off x="1168400" y="5183188"/>
            <a:ext cx="325438"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b="1"/>
              <a:t>平成</a:t>
            </a:r>
            <a:r>
              <a:rPr lang="en-US" altLang="ja-JP" sz="900" b="1"/>
              <a:t>24</a:t>
            </a:r>
            <a:r>
              <a:rPr lang="ja-JP" altLang="en-US" sz="900" b="1"/>
              <a:t>年</a:t>
            </a:r>
            <a:r>
              <a:rPr lang="en-US" altLang="ja-JP" sz="900" b="1"/>
              <a:t>1</a:t>
            </a:r>
            <a:r>
              <a:rPr lang="ja-JP" altLang="en-US" sz="900" b="1"/>
              <a:t>月</a:t>
            </a:r>
          </a:p>
        </p:txBody>
      </p:sp>
      <p:sp>
        <p:nvSpPr>
          <p:cNvPr id="25" name="右矢印 24"/>
          <p:cNvSpPr/>
          <p:nvPr/>
        </p:nvSpPr>
        <p:spPr>
          <a:xfrm rot="16200000">
            <a:off x="4606926" y="5086350"/>
            <a:ext cx="74612" cy="714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900">
              <a:solidFill>
                <a:schemeClr val="tx1"/>
              </a:solidFill>
            </a:endParaRPr>
          </a:p>
        </p:txBody>
      </p:sp>
      <p:sp>
        <p:nvSpPr>
          <p:cNvPr id="26" name="円形吹き出し 25"/>
          <p:cNvSpPr/>
          <p:nvPr/>
        </p:nvSpPr>
        <p:spPr>
          <a:xfrm>
            <a:off x="6300788" y="1052513"/>
            <a:ext cx="2735262" cy="1152525"/>
          </a:xfrm>
          <a:prstGeom prst="wedgeEllipseCallout">
            <a:avLst>
              <a:gd name="adj1" fmla="val -43830"/>
              <a:gd name="adj2" fmla="val 556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32" name="テキスト ボックス 7"/>
          <p:cNvSpPr txBox="1">
            <a:spLocks noChangeArrowheads="1"/>
          </p:cNvSpPr>
          <p:nvPr/>
        </p:nvSpPr>
        <p:spPr bwMode="auto">
          <a:xfrm>
            <a:off x="6227763" y="1196975"/>
            <a:ext cx="295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800"/>
          </a:p>
          <a:p>
            <a:pPr eaLnBrk="1" hangingPunct="1">
              <a:spcBef>
                <a:spcPct val="0"/>
              </a:spcBef>
              <a:buFontTx/>
              <a:buNone/>
            </a:pPr>
            <a:r>
              <a:rPr lang="ja-JP" altLang="en-US" sz="2000">
                <a:solidFill>
                  <a:srgbClr val="FF0000"/>
                </a:solidFill>
              </a:rPr>
              <a:t>  </a:t>
            </a:r>
            <a:r>
              <a:rPr lang="ja-JP" altLang="en-US" sz="2000" b="1">
                <a:solidFill>
                  <a:schemeClr val="bg1"/>
                </a:solidFill>
              </a:rPr>
              <a:t>平成２３年１０月から</a:t>
            </a:r>
            <a:endParaRPr lang="en-US" altLang="ja-JP" sz="2000" b="1">
              <a:solidFill>
                <a:schemeClr val="bg1"/>
              </a:solidFill>
            </a:endParaRPr>
          </a:p>
          <a:p>
            <a:pPr eaLnBrk="1" hangingPunct="1">
              <a:spcBef>
                <a:spcPct val="0"/>
              </a:spcBef>
              <a:buFontTx/>
              <a:buNone/>
            </a:pPr>
            <a:r>
              <a:rPr lang="ja-JP" altLang="en-US" sz="2000" b="1">
                <a:solidFill>
                  <a:schemeClr val="bg1"/>
                </a:solidFill>
              </a:rPr>
              <a:t>　サ高住の登録スタート</a:t>
            </a:r>
            <a:r>
              <a:rPr lang="ja-JP" altLang="en-US" sz="2000">
                <a:solidFill>
                  <a:schemeClr val="bg1"/>
                </a:solidFill>
              </a:rPr>
              <a:t>　</a:t>
            </a:r>
          </a:p>
        </p:txBody>
      </p:sp>
      <p:sp>
        <p:nvSpPr>
          <p:cNvPr id="22" name="正方形/長方形 21"/>
          <p:cNvSpPr/>
          <p:nvPr/>
        </p:nvSpPr>
        <p:spPr>
          <a:xfrm>
            <a:off x="-352425" y="6021388"/>
            <a:ext cx="1152525"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34" name="テキスト ボックス 4"/>
          <p:cNvSpPr txBox="1">
            <a:spLocks noChangeArrowheads="1"/>
          </p:cNvSpPr>
          <p:nvPr/>
        </p:nvSpPr>
        <p:spPr bwMode="auto">
          <a:xfrm>
            <a:off x="1547813" y="93663"/>
            <a:ext cx="6364287" cy="5842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b="1">
                <a:solidFill>
                  <a:srgbClr val="00B050"/>
                </a:solidFill>
                <a:latin typeface="HG丸ｺﾞｼｯｸM-PRO" panose="020F0600000000000000" pitchFamily="50" charset="-128"/>
                <a:ea typeface="HG丸ｺﾞｼｯｸM-PRO" panose="020F0600000000000000" pitchFamily="50" charset="-128"/>
              </a:rPr>
              <a:t>急増するサービス付き高齢者住宅</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2700338" y="115888"/>
            <a:ext cx="3959225" cy="706437"/>
          </a:xfrm>
          <a:solidFill>
            <a:schemeClr val="bg1"/>
          </a:solidFill>
          <a:ln w="19050">
            <a:solidFill>
              <a:srgbClr val="00B050"/>
            </a:solidFill>
            <a:miter lim="800000"/>
            <a:headEnd/>
            <a:tailEnd/>
          </a:ln>
        </p:spPr>
        <p:txBody>
          <a:bodyPr/>
          <a:lstStyle/>
          <a:p>
            <a:pPr eaLnBrk="1" hangingPunct="1"/>
            <a:r>
              <a:rPr lang="en-US" altLang="ja-JP" sz="3600" smtClean="0">
                <a:solidFill>
                  <a:srgbClr val="00B0F0"/>
                </a:solidFill>
              </a:rPr>
              <a:t>『</a:t>
            </a:r>
            <a:r>
              <a:rPr lang="ja-JP" altLang="en-US" sz="3600" smtClean="0">
                <a:solidFill>
                  <a:srgbClr val="00B0F0"/>
                </a:solidFill>
              </a:rPr>
              <a:t>地域</a:t>
            </a:r>
            <a:r>
              <a:rPr lang="en-US" altLang="ja-JP" sz="3600" smtClean="0">
                <a:solidFill>
                  <a:srgbClr val="00B0F0"/>
                </a:solidFill>
              </a:rPr>
              <a:t>』</a:t>
            </a:r>
            <a:r>
              <a:rPr lang="ja-JP" altLang="en-US" sz="3600" smtClean="0">
                <a:solidFill>
                  <a:srgbClr val="00B0F0"/>
                </a:solidFill>
              </a:rPr>
              <a:t>の様変り</a:t>
            </a:r>
          </a:p>
        </p:txBody>
      </p:sp>
      <p:sp>
        <p:nvSpPr>
          <p:cNvPr id="4" name="正方形/長方形 3"/>
          <p:cNvSpPr/>
          <p:nvPr/>
        </p:nvSpPr>
        <p:spPr>
          <a:xfrm>
            <a:off x="134938" y="1700213"/>
            <a:ext cx="3816350" cy="42497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p:cNvSpPr/>
          <p:nvPr/>
        </p:nvSpPr>
        <p:spPr>
          <a:xfrm>
            <a:off x="4787900" y="1196975"/>
            <a:ext cx="4176713" cy="54721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2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3771900"/>
            <a:ext cx="246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C:\Users\usrTANAKA\AppData\Local\Microsoft\Windows\Temporary Internet Files\Content.IE5\66L6YQ4Q\MC9004338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20177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C:\Users\usrTANAKA\AppData\Local\Microsoft\Windows\Temporary Internet Files\Content.IE5\T73EDDPP\MC9004339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968500"/>
            <a:ext cx="12969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descr="C:\Users\usrTANAKA\AppData\Local\Microsoft\Windows\Temporary Internet Files\Content.IE5\J8PJA6WD\MC900433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3" y="2119313"/>
            <a:ext cx="83978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テキスト ボックス 6"/>
          <p:cNvSpPr txBox="1">
            <a:spLocks noChangeArrowheads="1"/>
          </p:cNvSpPr>
          <p:nvPr/>
        </p:nvSpPr>
        <p:spPr bwMode="auto">
          <a:xfrm>
            <a:off x="552450" y="2751138"/>
            <a:ext cx="419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ＧＨ</a:t>
            </a:r>
          </a:p>
        </p:txBody>
      </p:sp>
      <p:sp>
        <p:nvSpPr>
          <p:cNvPr id="30730" name="テキスト ボックス 11"/>
          <p:cNvSpPr txBox="1">
            <a:spLocks noChangeArrowheads="1"/>
          </p:cNvSpPr>
          <p:nvPr/>
        </p:nvSpPr>
        <p:spPr bwMode="auto">
          <a:xfrm>
            <a:off x="1563688" y="2741613"/>
            <a:ext cx="523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老健</a:t>
            </a:r>
          </a:p>
        </p:txBody>
      </p:sp>
      <p:sp>
        <p:nvSpPr>
          <p:cNvPr id="30731" name="テキスト ボックス 12"/>
          <p:cNvSpPr txBox="1">
            <a:spLocks noChangeArrowheads="1"/>
          </p:cNvSpPr>
          <p:nvPr/>
        </p:nvSpPr>
        <p:spPr bwMode="auto">
          <a:xfrm>
            <a:off x="3014663" y="2741613"/>
            <a:ext cx="5238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特養</a:t>
            </a:r>
          </a:p>
        </p:txBody>
      </p:sp>
      <p:pic>
        <p:nvPicPr>
          <p:cNvPr id="30732"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3771900"/>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3770313"/>
            <a:ext cx="246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0" y="3770313"/>
            <a:ext cx="246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3778250"/>
            <a:ext cx="246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3770313"/>
            <a:ext cx="246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768725"/>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直線矢印コネクタ 20"/>
          <p:cNvCxnSpPr/>
          <p:nvPr/>
        </p:nvCxnSpPr>
        <p:spPr>
          <a:xfrm flipV="1">
            <a:off x="587375" y="3192463"/>
            <a:ext cx="0" cy="3603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2101850" y="3194050"/>
            <a:ext cx="0" cy="3587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492500" y="3192463"/>
            <a:ext cx="0" cy="3603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065213" y="4273550"/>
            <a:ext cx="0" cy="3603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547813" y="4276725"/>
            <a:ext cx="0" cy="3603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484438" y="4273550"/>
            <a:ext cx="0" cy="3603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987675" y="4273550"/>
            <a:ext cx="0" cy="3603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45" name="テキスト ボックス 23"/>
          <p:cNvSpPr txBox="1">
            <a:spLocks noChangeArrowheads="1"/>
          </p:cNvSpPr>
          <p:nvPr/>
        </p:nvSpPr>
        <p:spPr bwMode="auto">
          <a:xfrm>
            <a:off x="247650" y="5021263"/>
            <a:ext cx="217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各種サービス事業者</a:t>
            </a:r>
          </a:p>
        </p:txBody>
      </p:sp>
      <p:sp>
        <p:nvSpPr>
          <p:cNvPr id="30746" name="テキスト ボックス 24"/>
          <p:cNvSpPr txBox="1">
            <a:spLocks noChangeArrowheads="1"/>
          </p:cNvSpPr>
          <p:nvPr/>
        </p:nvSpPr>
        <p:spPr bwMode="auto">
          <a:xfrm>
            <a:off x="2339975" y="482917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・訪問介護</a:t>
            </a:r>
          </a:p>
        </p:txBody>
      </p:sp>
      <p:sp>
        <p:nvSpPr>
          <p:cNvPr id="30747" name="テキスト ボックス 34"/>
          <p:cNvSpPr txBox="1">
            <a:spLocks noChangeArrowheads="1"/>
          </p:cNvSpPr>
          <p:nvPr/>
        </p:nvSpPr>
        <p:spPr bwMode="auto">
          <a:xfrm>
            <a:off x="2339975" y="504507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・訪問看護</a:t>
            </a:r>
          </a:p>
        </p:txBody>
      </p:sp>
      <p:sp>
        <p:nvSpPr>
          <p:cNvPr id="30748" name="テキスト ボックス 35"/>
          <p:cNvSpPr txBox="1">
            <a:spLocks noChangeArrowheads="1"/>
          </p:cNvSpPr>
          <p:nvPr/>
        </p:nvSpPr>
        <p:spPr bwMode="auto">
          <a:xfrm>
            <a:off x="2339975" y="5260975"/>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・デイサービス等</a:t>
            </a:r>
          </a:p>
        </p:txBody>
      </p:sp>
      <p:sp>
        <p:nvSpPr>
          <p:cNvPr id="28" name="正方形/長方形 27"/>
          <p:cNvSpPr/>
          <p:nvPr/>
        </p:nvSpPr>
        <p:spPr>
          <a:xfrm>
            <a:off x="233363" y="4829175"/>
            <a:ext cx="3617912" cy="7397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0" name="直線矢印コネクタ 39"/>
          <p:cNvCxnSpPr/>
          <p:nvPr/>
        </p:nvCxnSpPr>
        <p:spPr>
          <a:xfrm>
            <a:off x="392113" y="6261100"/>
            <a:ext cx="43180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2193925" y="6281738"/>
            <a:ext cx="431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52" name="テキスト ボックス 37"/>
          <p:cNvSpPr txBox="1">
            <a:spLocks noChangeArrowheads="1"/>
          </p:cNvSpPr>
          <p:nvPr/>
        </p:nvSpPr>
        <p:spPr bwMode="auto">
          <a:xfrm>
            <a:off x="841375" y="6083300"/>
            <a:ext cx="181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70C0"/>
                </a:solidFill>
              </a:rPr>
              <a:t>終生入所</a:t>
            </a:r>
          </a:p>
        </p:txBody>
      </p:sp>
      <p:sp>
        <p:nvSpPr>
          <p:cNvPr id="30753" name="テキスト ボックス 44"/>
          <p:cNvSpPr txBox="1">
            <a:spLocks noChangeArrowheads="1"/>
          </p:cNvSpPr>
          <p:nvPr/>
        </p:nvSpPr>
        <p:spPr bwMode="auto">
          <a:xfrm>
            <a:off x="2641600" y="6080125"/>
            <a:ext cx="1814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在宅支援</a:t>
            </a:r>
          </a:p>
        </p:txBody>
      </p:sp>
      <p:pic>
        <p:nvPicPr>
          <p:cNvPr id="3075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613" y="4778375"/>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5" name="Picture 3" descr="C:\Users\usrTANAKA\AppData\Local\Microsoft\Windows\Temporary Internet Files\Content.IE5\66L6YQ4Q\MC90043385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28930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4" descr="C:\Users\usrTANAKA\AppData\Local\Microsoft\Windows\Temporary Internet Files\Content.IE5\T73EDDPP\MC9004339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3240088"/>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5" descr="C:\Users\usrTANAKA\AppData\Local\Microsoft\Windows\Temporary Internet Files\Content.IE5\J8PJA6WD\MC90043383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50" y="3389313"/>
            <a:ext cx="839788"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8" name="テキスト ボックス 54"/>
          <p:cNvSpPr txBox="1">
            <a:spLocks noChangeArrowheads="1"/>
          </p:cNvSpPr>
          <p:nvPr/>
        </p:nvSpPr>
        <p:spPr bwMode="auto">
          <a:xfrm>
            <a:off x="5403850" y="4022725"/>
            <a:ext cx="420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ＧＨ</a:t>
            </a:r>
          </a:p>
        </p:txBody>
      </p:sp>
      <p:sp>
        <p:nvSpPr>
          <p:cNvPr id="30759" name="テキスト ボックス 55"/>
          <p:cNvSpPr txBox="1">
            <a:spLocks noChangeArrowheads="1"/>
          </p:cNvSpPr>
          <p:nvPr/>
        </p:nvSpPr>
        <p:spPr bwMode="auto">
          <a:xfrm>
            <a:off x="6416675" y="4013200"/>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老健</a:t>
            </a:r>
          </a:p>
        </p:txBody>
      </p:sp>
      <p:sp>
        <p:nvSpPr>
          <p:cNvPr id="30760" name="テキスト ボックス 56"/>
          <p:cNvSpPr txBox="1">
            <a:spLocks noChangeArrowheads="1"/>
          </p:cNvSpPr>
          <p:nvPr/>
        </p:nvSpPr>
        <p:spPr bwMode="auto">
          <a:xfrm>
            <a:off x="7866063" y="4013200"/>
            <a:ext cx="523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t>特養</a:t>
            </a:r>
          </a:p>
        </p:txBody>
      </p:sp>
      <p:pic>
        <p:nvPicPr>
          <p:cNvPr id="30761"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75" y="4778375"/>
            <a:ext cx="246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613" y="4778375"/>
            <a:ext cx="246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438" y="4776788"/>
            <a:ext cx="246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4238" y="4786313"/>
            <a:ext cx="246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475" y="4776788"/>
            <a:ext cx="2460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6"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8" y="4776788"/>
            <a:ext cx="246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直線矢印コネクタ 63"/>
          <p:cNvCxnSpPr/>
          <p:nvPr/>
        </p:nvCxnSpPr>
        <p:spPr>
          <a:xfrm flipV="1">
            <a:off x="5440363" y="4362450"/>
            <a:ext cx="0" cy="3587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8343900" y="4362450"/>
            <a:ext cx="0" cy="3587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5916613" y="5154613"/>
            <a:ext cx="0" cy="35877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6931025" y="4276725"/>
            <a:ext cx="0" cy="4683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6934200" y="5154613"/>
            <a:ext cx="0" cy="35877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840663" y="5154613"/>
            <a:ext cx="0" cy="35877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73" name="テキスト ボックス 70"/>
          <p:cNvSpPr txBox="1">
            <a:spLocks noChangeArrowheads="1"/>
          </p:cNvSpPr>
          <p:nvPr/>
        </p:nvSpPr>
        <p:spPr bwMode="auto">
          <a:xfrm>
            <a:off x="5099050" y="5832475"/>
            <a:ext cx="2178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各種サービス事業者</a:t>
            </a:r>
          </a:p>
        </p:txBody>
      </p:sp>
      <p:sp>
        <p:nvSpPr>
          <p:cNvPr id="30774" name="テキスト ボックス 71"/>
          <p:cNvSpPr txBox="1">
            <a:spLocks noChangeArrowheads="1"/>
          </p:cNvSpPr>
          <p:nvPr/>
        </p:nvSpPr>
        <p:spPr bwMode="auto">
          <a:xfrm>
            <a:off x="7191375" y="564197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・訪問介護</a:t>
            </a:r>
          </a:p>
        </p:txBody>
      </p:sp>
      <p:sp>
        <p:nvSpPr>
          <p:cNvPr id="30775" name="テキスト ボックス 72"/>
          <p:cNvSpPr txBox="1">
            <a:spLocks noChangeArrowheads="1"/>
          </p:cNvSpPr>
          <p:nvPr/>
        </p:nvSpPr>
        <p:spPr bwMode="auto">
          <a:xfrm>
            <a:off x="7191375" y="5857875"/>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・訪問看護</a:t>
            </a:r>
          </a:p>
        </p:txBody>
      </p:sp>
      <p:sp>
        <p:nvSpPr>
          <p:cNvPr id="30776" name="テキスト ボックス 73"/>
          <p:cNvSpPr txBox="1">
            <a:spLocks noChangeArrowheads="1"/>
          </p:cNvSpPr>
          <p:nvPr/>
        </p:nvSpPr>
        <p:spPr bwMode="auto">
          <a:xfrm>
            <a:off x="7191375" y="6073775"/>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t>・デイサービス等</a:t>
            </a:r>
          </a:p>
        </p:txBody>
      </p:sp>
      <p:sp>
        <p:nvSpPr>
          <p:cNvPr id="75" name="正方形/長方形 74"/>
          <p:cNvSpPr/>
          <p:nvPr/>
        </p:nvSpPr>
        <p:spPr>
          <a:xfrm>
            <a:off x="5084763" y="5641975"/>
            <a:ext cx="3619500" cy="739775"/>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7" name="曲線コネクタ 46"/>
          <p:cNvCxnSpPr/>
          <p:nvPr/>
        </p:nvCxnSpPr>
        <p:spPr>
          <a:xfrm rot="5400000" flipH="1" flipV="1">
            <a:off x="6531769" y="3556794"/>
            <a:ext cx="1998662" cy="330200"/>
          </a:xfrm>
          <a:prstGeom prst="curvedConnector3">
            <a:avLst>
              <a:gd name="adj1" fmla="val 34754"/>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8" name="曲線コネクタ 87"/>
          <p:cNvCxnSpPr/>
          <p:nvPr/>
        </p:nvCxnSpPr>
        <p:spPr>
          <a:xfrm rot="16200000" flipV="1">
            <a:off x="5238750" y="3541713"/>
            <a:ext cx="2005013" cy="401637"/>
          </a:xfrm>
          <a:prstGeom prst="curvedConnector3">
            <a:avLst>
              <a:gd name="adj1" fmla="val 32718"/>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0780" name="Picture 6" descr="C:\Users\usrTANAKA\AppData\Local\Microsoft\Windows\Temporary Internet Files\Content.IE5\66L6YQ4Q\MC90043422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4763" y="1447800"/>
            <a:ext cx="133191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1" name="Picture 7" descr="C:\Users\usrTANAKA\AppData\Local\Microsoft\Windows\Temporary Internet Files\Content.IE5\T73EDDPP\MC90043422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5038" y="1304925"/>
            <a:ext cx="12747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2" name="テキスト ボックス 3084"/>
          <p:cNvSpPr txBox="1">
            <a:spLocks noChangeArrowheads="1"/>
          </p:cNvSpPr>
          <p:nvPr/>
        </p:nvSpPr>
        <p:spPr bwMode="auto">
          <a:xfrm>
            <a:off x="6427788" y="2124075"/>
            <a:ext cx="97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サ高住</a:t>
            </a:r>
          </a:p>
        </p:txBody>
      </p:sp>
      <p:sp>
        <p:nvSpPr>
          <p:cNvPr id="3" name="右矢印 2"/>
          <p:cNvSpPr/>
          <p:nvPr/>
        </p:nvSpPr>
        <p:spPr>
          <a:xfrm>
            <a:off x="4095750" y="3436938"/>
            <a:ext cx="576263" cy="4238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2339975" y="115888"/>
            <a:ext cx="4608513" cy="649287"/>
          </a:xfrm>
          <a:solidFill>
            <a:schemeClr val="bg1"/>
          </a:solidFill>
          <a:ln w="19050">
            <a:solidFill>
              <a:srgbClr val="00B050"/>
            </a:solidFill>
            <a:miter lim="800000"/>
            <a:headEnd/>
            <a:tailEnd/>
          </a:ln>
        </p:spPr>
        <p:txBody>
          <a:bodyPr/>
          <a:lstStyle/>
          <a:p>
            <a:pPr eaLnBrk="1" hangingPunct="1"/>
            <a:r>
              <a:rPr lang="ja-JP" altLang="en-US" sz="3200" smtClean="0">
                <a:solidFill>
                  <a:srgbClr val="00B0F0"/>
                </a:solidFill>
              </a:rPr>
              <a:t>老健利用目的の多様性</a:t>
            </a:r>
          </a:p>
        </p:txBody>
      </p:sp>
      <p:sp>
        <p:nvSpPr>
          <p:cNvPr id="31747" name="テキスト ボックス 2"/>
          <p:cNvSpPr txBox="1">
            <a:spLocks noChangeArrowheads="1"/>
          </p:cNvSpPr>
          <p:nvPr/>
        </p:nvSpPr>
        <p:spPr bwMode="auto">
          <a:xfrm>
            <a:off x="2051050" y="765175"/>
            <a:ext cx="568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t>☆ 全国的なサ高住の急増</a:t>
            </a:r>
            <a:endParaRPr lang="en-US" altLang="ja-JP" sz="2400"/>
          </a:p>
          <a:p>
            <a:pPr eaLnBrk="1" hangingPunct="1">
              <a:spcBef>
                <a:spcPct val="0"/>
              </a:spcBef>
              <a:buFontTx/>
              <a:buNone/>
            </a:pPr>
            <a:r>
              <a:rPr lang="ja-JP" altLang="en-US" sz="2400"/>
              <a:t>☆ 老健への終生入所希望者の激減</a:t>
            </a:r>
            <a:endParaRPr lang="en-US" altLang="ja-JP" sz="2400"/>
          </a:p>
          <a:p>
            <a:pPr eaLnBrk="1" hangingPunct="1">
              <a:spcBef>
                <a:spcPct val="0"/>
              </a:spcBef>
              <a:buFontTx/>
              <a:buNone/>
            </a:pPr>
            <a:r>
              <a:rPr lang="ja-JP" altLang="en-US" sz="2400"/>
              <a:t>☆ 老健のベッド稼働率の低下 → 経営悪化　</a:t>
            </a:r>
          </a:p>
        </p:txBody>
      </p:sp>
      <p:sp>
        <p:nvSpPr>
          <p:cNvPr id="4" name="直方体 3"/>
          <p:cNvSpPr/>
          <p:nvPr/>
        </p:nvSpPr>
        <p:spPr>
          <a:xfrm>
            <a:off x="3667125" y="3933825"/>
            <a:ext cx="1795463" cy="1301750"/>
          </a:xfrm>
          <a:prstGeom prst="cube">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rPr>
              <a:t>老 健</a:t>
            </a:r>
          </a:p>
        </p:txBody>
      </p:sp>
      <p:sp>
        <p:nvSpPr>
          <p:cNvPr id="5" name="テキスト ボックス 4"/>
          <p:cNvSpPr txBox="1"/>
          <p:nvPr/>
        </p:nvSpPr>
        <p:spPr>
          <a:xfrm>
            <a:off x="3638550" y="2247900"/>
            <a:ext cx="1800225" cy="460375"/>
          </a:xfrm>
          <a:prstGeom prst="rect">
            <a:avLst/>
          </a:prstGeom>
          <a:solidFill>
            <a:schemeClr val="accent6">
              <a:lumMod val="60000"/>
              <a:lumOff val="40000"/>
            </a:schemeClr>
          </a:solidFill>
          <a:ln w="28575">
            <a:solidFill>
              <a:srgbClr val="00B050"/>
            </a:solidFill>
          </a:ln>
        </p:spPr>
        <p:txBody>
          <a:bodyPr>
            <a:spAutoFit/>
          </a:bodyPr>
          <a:lstStyle/>
          <a:p>
            <a:pPr algn="ctr">
              <a:defRPr/>
            </a:pPr>
            <a:r>
              <a:rPr lang="ja-JP" altLang="en-US" sz="2400"/>
              <a:t>終生入所</a:t>
            </a:r>
          </a:p>
        </p:txBody>
      </p:sp>
      <p:sp>
        <p:nvSpPr>
          <p:cNvPr id="8" name="爆発 1 7"/>
          <p:cNvSpPr/>
          <p:nvPr/>
        </p:nvSpPr>
        <p:spPr>
          <a:xfrm>
            <a:off x="4616450" y="2722563"/>
            <a:ext cx="1152525" cy="108108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FF0000"/>
                </a:solidFill>
              </a:rPr>
              <a:t>激減</a:t>
            </a:r>
          </a:p>
        </p:txBody>
      </p:sp>
      <p:cxnSp>
        <p:nvCxnSpPr>
          <p:cNvPr id="7" name="直線矢印コネクタ 6"/>
          <p:cNvCxnSpPr/>
          <p:nvPr/>
        </p:nvCxnSpPr>
        <p:spPr>
          <a:xfrm>
            <a:off x="4572000" y="2708275"/>
            <a:ext cx="0" cy="1152525"/>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752" name="テキスト ボックス 8"/>
          <p:cNvSpPr txBox="1">
            <a:spLocks noChangeArrowheads="1"/>
          </p:cNvSpPr>
          <p:nvPr/>
        </p:nvSpPr>
        <p:spPr bwMode="auto">
          <a:xfrm>
            <a:off x="323850" y="2247900"/>
            <a:ext cx="1108075" cy="4133850"/>
          </a:xfrm>
          <a:prstGeom prst="rect">
            <a:avLst/>
          </a:prstGeom>
          <a:solidFill>
            <a:srgbClr val="FF9900"/>
          </a:solidFill>
          <a:ln w="28575">
            <a:solidFill>
              <a:srgbClr val="FF0000"/>
            </a:solidFill>
            <a:miter lim="800000"/>
            <a:headEnd/>
            <a:tailEnd/>
          </a:ln>
        </p:spPr>
        <p:txBody>
          <a:bodyPr vert="eaVert">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a:t>　　　　　　　　</a:t>
            </a:r>
            <a:endParaRPr lang="en-US" altLang="ja-JP" sz="2000" b="1"/>
          </a:p>
          <a:p>
            <a:pPr eaLnBrk="1" hangingPunct="1">
              <a:spcBef>
                <a:spcPct val="0"/>
              </a:spcBef>
              <a:buFontTx/>
              <a:buNone/>
            </a:pPr>
            <a:r>
              <a:rPr lang="ja-JP" altLang="en-US" sz="2000" b="1"/>
              <a:t>　　　　　　　在　　　　　　宅</a:t>
            </a:r>
            <a:endParaRPr lang="en-US" altLang="ja-JP" sz="2000" b="1"/>
          </a:p>
          <a:p>
            <a:pPr eaLnBrk="1" hangingPunct="1">
              <a:spcBef>
                <a:spcPct val="0"/>
              </a:spcBef>
              <a:buFontTx/>
              <a:buNone/>
            </a:pPr>
            <a:endParaRPr lang="ja-JP" altLang="en-US" sz="2000" b="1"/>
          </a:p>
        </p:txBody>
      </p:sp>
      <p:sp>
        <p:nvSpPr>
          <p:cNvPr id="10" name="テキスト ボックス 9"/>
          <p:cNvSpPr txBox="1"/>
          <p:nvPr/>
        </p:nvSpPr>
        <p:spPr>
          <a:xfrm>
            <a:off x="7785100" y="2260600"/>
            <a:ext cx="1108075" cy="4133850"/>
          </a:xfrm>
          <a:prstGeom prst="rect">
            <a:avLst/>
          </a:prstGeom>
          <a:solidFill>
            <a:schemeClr val="accent5">
              <a:lumMod val="40000"/>
              <a:lumOff val="60000"/>
            </a:schemeClr>
          </a:solidFill>
          <a:ln w="28575">
            <a:solidFill>
              <a:srgbClr val="0070C0"/>
            </a:solidFill>
          </a:ln>
        </p:spPr>
        <p:txBody>
          <a:bodyPr vert="eaVert">
            <a:spAutoFit/>
          </a:bodyPr>
          <a:lstStyle/>
          <a:p>
            <a:pPr>
              <a:defRPr/>
            </a:pPr>
            <a:r>
              <a:rPr lang="ja-JP" altLang="en-US" sz="2000" b="1" dirty="0"/>
              <a:t>　　　　　　　　</a:t>
            </a:r>
            <a:endParaRPr lang="en-US" altLang="ja-JP" sz="2000" b="1" dirty="0"/>
          </a:p>
          <a:p>
            <a:pPr>
              <a:defRPr/>
            </a:pPr>
            <a:r>
              <a:rPr lang="ja-JP" altLang="en-US" sz="2000" b="1" dirty="0"/>
              <a:t>　　　　　　 医　　療　　機　　関</a:t>
            </a:r>
            <a:endParaRPr lang="en-US" altLang="ja-JP" sz="2000" b="1" dirty="0"/>
          </a:p>
          <a:p>
            <a:pPr>
              <a:defRPr/>
            </a:pPr>
            <a:endParaRPr lang="ja-JP" altLang="en-US" sz="2000" b="1" dirty="0"/>
          </a:p>
        </p:txBody>
      </p:sp>
      <p:cxnSp>
        <p:nvCxnSpPr>
          <p:cNvPr id="12" name="直線矢印コネクタ 11"/>
          <p:cNvCxnSpPr/>
          <p:nvPr/>
        </p:nvCxnSpPr>
        <p:spPr>
          <a:xfrm>
            <a:off x="1279525" y="2852738"/>
            <a:ext cx="2232025" cy="10080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5" name="テキスト ボックス 12"/>
          <p:cNvSpPr txBox="1">
            <a:spLocks noChangeArrowheads="1"/>
          </p:cNvSpPr>
          <p:nvPr/>
        </p:nvSpPr>
        <p:spPr bwMode="auto">
          <a:xfrm rot="1398079">
            <a:off x="1490663" y="3024188"/>
            <a:ext cx="185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介護負担軽減</a:t>
            </a:r>
          </a:p>
        </p:txBody>
      </p:sp>
      <p:cxnSp>
        <p:nvCxnSpPr>
          <p:cNvPr id="15" name="直線矢印コネクタ 14"/>
          <p:cNvCxnSpPr/>
          <p:nvPr/>
        </p:nvCxnSpPr>
        <p:spPr>
          <a:xfrm>
            <a:off x="1279525" y="3490913"/>
            <a:ext cx="2197100" cy="658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7" name="テキスト ボックス 15"/>
          <p:cNvSpPr txBox="1">
            <a:spLocks noChangeArrowheads="1"/>
          </p:cNvSpPr>
          <p:nvPr/>
        </p:nvSpPr>
        <p:spPr bwMode="auto">
          <a:xfrm rot="997160">
            <a:off x="1355725" y="3840163"/>
            <a:ext cx="2054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短期集中リハビリ</a:t>
            </a:r>
          </a:p>
        </p:txBody>
      </p:sp>
      <p:cxnSp>
        <p:nvCxnSpPr>
          <p:cNvPr id="19" name="直線矢印コネクタ 18"/>
          <p:cNvCxnSpPr/>
          <p:nvPr/>
        </p:nvCxnSpPr>
        <p:spPr>
          <a:xfrm>
            <a:off x="1279525" y="4451350"/>
            <a:ext cx="216058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9" name="テキスト ボックス 19"/>
          <p:cNvSpPr txBox="1">
            <a:spLocks noChangeArrowheads="1"/>
          </p:cNvSpPr>
          <p:nvPr/>
        </p:nvSpPr>
        <p:spPr bwMode="auto">
          <a:xfrm>
            <a:off x="1652588" y="4451350"/>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看取り</a:t>
            </a:r>
          </a:p>
        </p:txBody>
      </p:sp>
      <p:cxnSp>
        <p:nvCxnSpPr>
          <p:cNvPr id="18" name="直線矢印コネクタ 17"/>
          <p:cNvCxnSpPr/>
          <p:nvPr/>
        </p:nvCxnSpPr>
        <p:spPr>
          <a:xfrm flipV="1">
            <a:off x="1279525" y="4787900"/>
            <a:ext cx="2160588" cy="4476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1" name="テキスト ボックス 20"/>
          <p:cNvSpPr txBox="1">
            <a:spLocks noChangeArrowheads="1"/>
          </p:cNvSpPr>
          <p:nvPr/>
        </p:nvSpPr>
        <p:spPr bwMode="auto">
          <a:xfrm rot="-814362">
            <a:off x="1368425" y="5006975"/>
            <a:ext cx="1833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（緊急）ショート</a:t>
            </a:r>
          </a:p>
        </p:txBody>
      </p:sp>
      <p:cxnSp>
        <p:nvCxnSpPr>
          <p:cNvPr id="22" name="直線矢印コネクタ 21"/>
          <p:cNvCxnSpPr/>
          <p:nvPr/>
        </p:nvCxnSpPr>
        <p:spPr>
          <a:xfrm rot="20439571">
            <a:off x="1268413" y="5653088"/>
            <a:ext cx="23399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3" name="テキスト ボックス 22"/>
          <p:cNvSpPr txBox="1">
            <a:spLocks noChangeArrowheads="1"/>
          </p:cNvSpPr>
          <p:nvPr/>
        </p:nvSpPr>
        <p:spPr bwMode="auto">
          <a:xfrm rot="-1160429">
            <a:off x="1363663" y="5622925"/>
            <a:ext cx="240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夏場のレスパイト入所</a:t>
            </a:r>
          </a:p>
        </p:txBody>
      </p:sp>
      <p:cxnSp>
        <p:nvCxnSpPr>
          <p:cNvPr id="29" name="直線矢印コネクタ 28"/>
          <p:cNvCxnSpPr/>
          <p:nvPr/>
        </p:nvCxnSpPr>
        <p:spPr>
          <a:xfrm flipH="1">
            <a:off x="5638800" y="2492375"/>
            <a:ext cx="2303463" cy="13525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765" name="テキスト ボックス 29"/>
          <p:cNvSpPr txBox="1">
            <a:spLocks noChangeArrowheads="1"/>
          </p:cNvSpPr>
          <p:nvPr/>
        </p:nvSpPr>
        <p:spPr bwMode="auto">
          <a:xfrm rot="-1825245">
            <a:off x="5403850" y="2844800"/>
            <a:ext cx="262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70C0"/>
                </a:solidFill>
              </a:rPr>
              <a:t>認知症短期集中リハビリ</a:t>
            </a:r>
          </a:p>
        </p:txBody>
      </p:sp>
      <p:cxnSp>
        <p:nvCxnSpPr>
          <p:cNvPr id="33" name="直線矢印コネクタ 32"/>
          <p:cNvCxnSpPr/>
          <p:nvPr/>
        </p:nvCxnSpPr>
        <p:spPr>
          <a:xfrm flipH="1">
            <a:off x="5649913" y="3371850"/>
            <a:ext cx="2316162" cy="74612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767" name="テキスト ボックス 33"/>
          <p:cNvSpPr txBox="1">
            <a:spLocks noChangeArrowheads="1"/>
          </p:cNvSpPr>
          <p:nvPr/>
        </p:nvSpPr>
        <p:spPr bwMode="auto">
          <a:xfrm rot="-1051010">
            <a:off x="6089650" y="3732213"/>
            <a:ext cx="1665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70C0"/>
                </a:solidFill>
              </a:rPr>
              <a:t>脳卒中後</a:t>
            </a:r>
          </a:p>
        </p:txBody>
      </p:sp>
      <p:cxnSp>
        <p:nvCxnSpPr>
          <p:cNvPr id="38" name="直線矢印コネクタ 37"/>
          <p:cNvCxnSpPr/>
          <p:nvPr/>
        </p:nvCxnSpPr>
        <p:spPr>
          <a:xfrm flipH="1">
            <a:off x="5675313" y="4387850"/>
            <a:ext cx="2266950"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769" name="テキスト ボックス 38"/>
          <p:cNvSpPr txBox="1">
            <a:spLocks noChangeArrowheads="1"/>
          </p:cNvSpPr>
          <p:nvPr/>
        </p:nvSpPr>
        <p:spPr bwMode="auto">
          <a:xfrm>
            <a:off x="6215063" y="4386263"/>
            <a:ext cx="1106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70C0"/>
                </a:solidFill>
              </a:rPr>
              <a:t>看取り</a:t>
            </a:r>
          </a:p>
        </p:txBody>
      </p:sp>
      <p:cxnSp>
        <p:nvCxnSpPr>
          <p:cNvPr id="45" name="直線矢印コネクタ 44"/>
          <p:cNvCxnSpPr/>
          <p:nvPr/>
        </p:nvCxnSpPr>
        <p:spPr>
          <a:xfrm flipH="1" flipV="1">
            <a:off x="5656263" y="4787900"/>
            <a:ext cx="2286000" cy="41751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771" name="テキスト ボックス 45"/>
          <p:cNvSpPr txBox="1">
            <a:spLocks noChangeArrowheads="1"/>
          </p:cNvSpPr>
          <p:nvPr/>
        </p:nvSpPr>
        <p:spPr bwMode="auto">
          <a:xfrm rot="650421">
            <a:off x="6191250" y="500697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70C0"/>
                </a:solidFill>
              </a:rPr>
              <a:t>骨折術後</a:t>
            </a:r>
          </a:p>
        </p:txBody>
      </p:sp>
      <p:cxnSp>
        <p:nvCxnSpPr>
          <p:cNvPr id="50" name="直線矢印コネクタ 49"/>
          <p:cNvCxnSpPr/>
          <p:nvPr/>
        </p:nvCxnSpPr>
        <p:spPr>
          <a:xfrm flipH="1" flipV="1">
            <a:off x="5675313" y="5159375"/>
            <a:ext cx="2266950" cy="86201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773" name="テキスト ボックス 50"/>
          <p:cNvSpPr txBox="1">
            <a:spLocks noChangeArrowheads="1"/>
          </p:cNvSpPr>
          <p:nvPr/>
        </p:nvSpPr>
        <p:spPr bwMode="auto">
          <a:xfrm rot="1288640">
            <a:off x="5962650" y="5607050"/>
            <a:ext cx="1757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70C0"/>
                </a:solidFill>
              </a:rPr>
              <a:t>肺炎・心不全後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68313" y="2276475"/>
            <a:ext cx="8229600" cy="1143000"/>
          </a:xfrm>
          <a:solidFill>
            <a:schemeClr val="bg1"/>
          </a:solidFill>
          <a:ln w="28575">
            <a:solidFill>
              <a:srgbClr val="00B050"/>
            </a:solidFill>
            <a:miter lim="800000"/>
            <a:headEnd/>
            <a:tailEnd/>
          </a:ln>
        </p:spPr>
        <p:txBody>
          <a:bodyPr/>
          <a:lstStyle/>
          <a:p>
            <a:pPr eaLnBrk="1" hangingPunct="1"/>
            <a:r>
              <a:rPr lang="ja-JP" altLang="en-US" sz="5400" smtClean="0"/>
              <a:t>介護保険制度改正の概略</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1504950" y="4437063"/>
            <a:ext cx="6380163" cy="20161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角丸四角形 4"/>
          <p:cNvSpPr/>
          <p:nvPr/>
        </p:nvSpPr>
        <p:spPr>
          <a:xfrm>
            <a:off x="1116013" y="1628775"/>
            <a:ext cx="6769100" cy="2087563"/>
          </a:xfrm>
          <a:prstGeom prst="roundRect">
            <a:avLst/>
          </a:prstGeom>
          <a:solidFill>
            <a:schemeClr val="accent3">
              <a:lumMod val="40000"/>
              <a:lumOff val="60000"/>
            </a:schemeClr>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6" name="テキスト ボックス 5"/>
          <p:cNvSpPr txBox="1"/>
          <p:nvPr/>
        </p:nvSpPr>
        <p:spPr>
          <a:xfrm>
            <a:off x="1042988" y="1628775"/>
            <a:ext cx="461962" cy="2087563"/>
          </a:xfrm>
          <a:prstGeom prst="rect">
            <a:avLst/>
          </a:prstGeom>
          <a:solidFill>
            <a:schemeClr val="accent3">
              <a:lumMod val="40000"/>
              <a:lumOff val="60000"/>
            </a:schemeClr>
          </a:solidFill>
          <a:ln w="28575">
            <a:solidFill>
              <a:srgbClr val="00B050"/>
            </a:solidFill>
          </a:ln>
        </p:spPr>
        <p:txBody>
          <a:bodyPr vert="eaVert">
            <a:spAutoFit/>
          </a:bodyPr>
          <a:lstStyle/>
          <a:p>
            <a:pPr algn="ctr">
              <a:defRPr/>
            </a:pPr>
            <a:r>
              <a:rPr lang="ja-JP" altLang="en-US" b="1" dirty="0"/>
              <a:t>介護老人保健施設</a:t>
            </a:r>
          </a:p>
        </p:txBody>
      </p:sp>
      <p:sp>
        <p:nvSpPr>
          <p:cNvPr id="32773" name="テキスト ボックス 6"/>
          <p:cNvSpPr txBox="1">
            <a:spLocks noChangeArrowheads="1"/>
          </p:cNvSpPr>
          <p:nvPr/>
        </p:nvSpPr>
        <p:spPr bwMode="auto">
          <a:xfrm>
            <a:off x="3563938" y="2033588"/>
            <a:ext cx="1655762" cy="368300"/>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在宅復帰支援</a:t>
            </a:r>
          </a:p>
        </p:txBody>
      </p:sp>
      <p:sp>
        <p:nvSpPr>
          <p:cNvPr id="32774" name="テキスト ボックス 7"/>
          <p:cNvSpPr txBox="1">
            <a:spLocks noChangeArrowheads="1"/>
          </p:cNvSpPr>
          <p:nvPr/>
        </p:nvSpPr>
        <p:spPr bwMode="auto">
          <a:xfrm>
            <a:off x="3563938" y="2905125"/>
            <a:ext cx="1655762" cy="368300"/>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在宅療養支援</a:t>
            </a:r>
          </a:p>
        </p:txBody>
      </p:sp>
      <p:sp>
        <p:nvSpPr>
          <p:cNvPr id="32775" name="テキスト ボックス 8"/>
          <p:cNvSpPr txBox="1">
            <a:spLocks noChangeArrowheads="1"/>
          </p:cNvSpPr>
          <p:nvPr/>
        </p:nvSpPr>
        <p:spPr bwMode="auto">
          <a:xfrm>
            <a:off x="1763713" y="2487613"/>
            <a:ext cx="936625" cy="369887"/>
          </a:xfrm>
          <a:prstGeom prst="rect">
            <a:avLst/>
          </a:prstGeom>
          <a:solidFill>
            <a:srgbClr val="FFC0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看取り</a:t>
            </a:r>
          </a:p>
        </p:txBody>
      </p:sp>
      <p:sp>
        <p:nvSpPr>
          <p:cNvPr id="32776" name="テキスト ボックス 9"/>
          <p:cNvSpPr txBox="1">
            <a:spLocks noChangeArrowheads="1"/>
          </p:cNvSpPr>
          <p:nvPr/>
        </p:nvSpPr>
        <p:spPr bwMode="auto">
          <a:xfrm>
            <a:off x="2916238" y="115888"/>
            <a:ext cx="3455987" cy="12017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医療機関</a:t>
            </a:r>
            <a:endParaRPr lang="en-US" altLang="ja-JP" sz="1800"/>
          </a:p>
          <a:p>
            <a:pPr eaLnBrk="1" hangingPunct="1">
              <a:spcBef>
                <a:spcPct val="0"/>
              </a:spcBef>
              <a:buFontTx/>
              <a:buNone/>
            </a:pPr>
            <a:r>
              <a:rPr lang="ja-JP" altLang="en-US" sz="1800"/>
              <a:t> ・急性期病院　・回復期病棟</a:t>
            </a:r>
            <a:endParaRPr lang="en-US" altLang="ja-JP" sz="1800"/>
          </a:p>
          <a:p>
            <a:pPr eaLnBrk="1" hangingPunct="1">
              <a:spcBef>
                <a:spcPct val="0"/>
              </a:spcBef>
              <a:buFontTx/>
              <a:buNone/>
            </a:pPr>
            <a:r>
              <a:rPr lang="en-US" altLang="ja-JP" sz="1800"/>
              <a:t> </a:t>
            </a:r>
            <a:r>
              <a:rPr lang="ja-JP" altLang="en-US" sz="1800"/>
              <a:t>・（在宅支援）診療所</a:t>
            </a:r>
            <a:endParaRPr lang="en-US" altLang="ja-JP" sz="1800"/>
          </a:p>
          <a:p>
            <a:pPr eaLnBrk="1" hangingPunct="1">
              <a:spcBef>
                <a:spcPct val="0"/>
              </a:spcBef>
              <a:buFontTx/>
              <a:buNone/>
            </a:pPr>
            <a:r>
              <a:rPr lang="ja-JP" altLang="en-US" sz="1800"/>
              <a:t> ・精神病院</a:t>
            </a:r>
          </a:p>
        </p:txBody>
      </p:sp>
      <p:sp>
        <p:nvSpPr>
          <p:cNvPr id="11" name="上下矢印 10"/>
          <p:cNvSpPr/>
          <p:nvPr/>
        </p:nvSpPr>
        <p:spPr>
          <a:xfrm>
            <a:off x="4167188" y="1317625"/>
            <a:ext cx="461962" cy="657225"/>
          </a:xfrm>
          <a:prstGeom prst="upDownArrow">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32778" name="テキスト ボックス 15"/>
          <p:cNvSpPr txBox="1">
            <a:spLocks noChangeArrowheads="1"/>
          </p:cNvSpPr>
          <p:nvPr/>
        </p:nvSpPr>
        <p:spPr bwMode="auto">
          <a:xfrm>
            <a:off x="5364163" y="2781300"/>
            <a:ext cx="2160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　訪リハ・デイケア</a:t>
            </a:r>
            <a:endParaRPr lang="en-US" altLang="ja-JP" sz="1800"/>
          </a:p>
          <a:p>
            <a:pPr eaLnBrk="1" hangingPunct="1">
              <a:spcBef>
                <a:spcPct val="0"/>
              </a:spcBef>
              <a:buFontTx/>
              <a:buNone/>
            </a:pPr>
            <a:r>
              <a:rPr lang="ja-JP" altLang="en-US" sz="1800"/>
              <a:t>　ショートステイ</a:t>
            </a:r>
            <a:endParaRPr lang="en-US" altLang="ja-JP" sz="1800"/>
          </a:p>
        </p:txBody>
      </p:sp>
      <p:sp>
        <p:nvSpPr>
          <p:cNvPr id="17" name="大かっこ 16"/>
          <p:cNvSpPr/>
          <p:nvPr/>
        </p:nvSpPr>
        <p:spPr>
          <a:xfrm>
            <a:off x="5364163" y="2781300"/>
            <a:ext cx="2016125" cy="646113"/>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18" name="雲 17"/>
          <p:cNvSpPr/>
          <p:nvPr/>
        </p:nvSpPr>
        <p:spPr>
          <a:xfrm>
            <a:off x="2916238" y="4005263"/>
            <a:ext cx="3441700" cy="1152525"/>
          </a:xfrm>
          <a:prstGeom prst="cloud">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500" dirty="0">
                <a:solidFill>
                  <a:schemeClr val="tx1"/>
                </a:solidFill>
              </a:rPr>
              <a:t>    在宅療養者</a:t>
            </a:r>
          </a:p>
        </p:txBody>
      </p:sp>
      <p:sp>
        <p:nvSpPr>
          <p:cNvPr id="12" name="上下矢印 11"/>
          <p:cNvSpPr/>
          <p:nvPr/>
        </p:nvSpPr>
        <p:spPr>
          <a:xfrm>
            <a:off x="4184650" y="3357563"/>
            <a:ext cx="461963" cy="657225"/>
          </a:xfrm>
          <a:prstGeom prst="upDownArrow">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32782" name="テキスト ボックス 18"/>
          <p:cNvSpPr txBox="1">
            <a:spLocks noChangeArrowheads="1"/>
          </p:cNvSpPr>
          <p:nvPr/>
        </p:nvSpPr>
        <p:spPr bwMode="auto">
          <a:xfrm>
            <a:off x="698500" y="5189538"/>
            <a:ext cx="2289175" cy="830262"/>
          </a:xfrm>
          <a:prstGeom prst="rect">
            <a:avLst/>
          </a:prstGeom>
          <a:blipFill dpi="0" rotWithShape="1">
            <a:blip r:embed="rId2"/>
            <a:srcRect/>
            <a:tile tx="0" ty="0" sx="100000" sy="100000" flip="none" algn="tl"/>
          </a:blipFill>
          <a:ln w="28575">
            <a:solidFill>
              <a:srgbClr val="FF66FF"/>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t>・行政</a:t>
            </a:r>
            <a:endParaRPr lang="en-US" altLang="ja-JP" sz="1600"/>
          </a:p>
          <a:p>
            <a:pPr eaLnBrk="1" hangingPunct="1">
              <a:spcBef>
                <a:spcPct val="0"/>
              </a:spcBef>
              <a:buFontTx/>
              <a:buNone/>
            </a:pPr>
            <a:r>
              <a:rPr lang="ja-JP" altLang="en-US" sz="1600"/>
              <a:t>・地域包括支援センター</a:t>
            </a:r>
            <a:endParaRPr lang="en-US" altLang="ja-JP" sz="1600"/>
          </a:p>
          <a:p>
            <a:pPr eaLnBrk="1" hangingPunct="1">
              <a:spcBef>
                <a:spcPct val="0"/>
              </a:spcBef>
              <a:buFontTx/>
              <a:buNone/>
            </a:pPr>
            <a:r>
              <a:rPr lang="ja-JP" altLang="en-US" sz="1600"/>
              <a:t>・ケアマネジャー 等</a:t>
            </a:r>
            <a:endParaRPr lang="en-US" altLang="ja-JP" sz="1600"/>
          </a:p>
        </p:txBody>
      </p:sp>
      <p:sp>
        <p:nvSpPr>
          <p:cNvPr id="32783" name="テキスト ボックス 19"/>
          <p:cNvSpPr txBox="1">
            <a:spLocks noChangeArrowheads="1"/>
          </p:cNvSpPr>
          <p:nvPr/>
        </p:nvSpPr>
        <p:spPr bwMode="auto">
          <a:xfrm>
            <a:off x="6099175" y="5189538"/>
            <a:ext cx="2360613" cy="831850"/>
          </a:xfrm>
          <a:prstGeom prst="rect">
            <a:avLst/>
          </a:prstGeom>
          <a:blipFill dpi="0" rotWithShape="1">
            <a:blip r:embed="rId2"/>
            <a:srcRect/>
            <a:tile tx="0" ty="0" sx="100000" sy="100000" flip="none" algn="tl"/>
          </a:blipFill>
          <a:ln w="28575">
            <a:solidFill>
              <a:srgbClr val="FF66FF"/>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t>・デイサービス</a:t>
            </a:r>
            <a:endParaRPr lang="en-US" altLang="ja-JP" sz="1600"/>
          </a:p>
          <a:p>
            <a:pPr eaLnBrk="1" hangingPunct="1">
              <a:spcBef>
                <a:spcPct val="0"/>
              </a:spcBef>
              <a:buFontTx/>
              <a:buNone/>
            </a:pPr>
            <a:r>
              <a:rPr lang="ja-JP" altLang="en-US" sz="1600"/>
              <a:t>・ホームヘルパー</a:t>
            </a:r>
            <a:endParaRPr lang="en-US" altLang="ja-JP" sz="1600"/>
          </a:p>
          <a:p>
            <a:pPr eaLnBrk="1" hangingPunct="1">
              <a:spcBef>
                <a:spcPct val="0"/>
              </a:spcBef>
              <a:buFontTx/>
              <a:buNone/>
            </a:pPr>
            <a:r>
              <a:rPr lang="ja-JP" altLang="en-US" sz="1600"/>
              <a:t>　等、他の在宅サービス</a:t>
            </a:r>
            <a:endParaRPr lang="en-US" altLang="ja-JP" sz="1600"/>
          </a:p>
        </p:txBody>
      </p:sp>
      <p:sp>
        <p:nvSpPr>
          <p:cNvPr id="32784" name="テキスト ボックス 20"/>
          <p:cNvSpPr txBox="1">
            <a:spLocks noChangeArrowheads="1"/>
          </p:cNvSpPr>
          <p:nvPr/>
        </p:nvSpPr>
        <p:spPr bwMode="auto">
          <a:xfrm>
            <a:off x="3846513" y="5857875"/>
            <a:ext cx="1589087" cy="830263"/>
          </a:xfrm>
          <a:prstGeom prst="rect">
            <a:avLst/>
          </a:prstGeom>
          <a:blipFill dpi="0" rotWithShape="1">
            <a:blip r:embed="rId2"/>
            <a:srcRect/>
            <a:tile tx="0" ty="0" sx="100000" sy="100000" flip="none" algn="tl"/>
          </a:blipFill>
          <a:ln w="28575">
            <a:solidFill>
              <a:srgbClr val="FF66FF"/>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t>・老人クラブ</a:t>
            </a:r>
            <a:endParaRPr lang="en-US" altLang="ja-JP" sz="1600"/>
          </a:p>
          <a:p>
            <a:pPr eaLnBrk="1" hangingPunct="1">
              <a:spcBef>
                <a:spcPct val="0"/>
              </a:spcBef>
              <a:buFontTx/>
              <a:buNone/>
            </a:pPr>
            <a:r>
              <a:rPr lang="ja-JP" altLang="en-US" sz="1600"/>
              <a:t>・自治会</a:t>
            </a:r>
            <a:endParaRPr lang="en-US" altLang="ja-JP" sz="1600"/>
          </a:p>
          <a:p>
            <a:pPr eaLnBrk="1" hangingPunct="1">
              <a:spcBef>
                <a:spcPct val="0"/>
              </a:spcBef>
              <a:buFontTx/>
              <a:buNone/>
            </a:pPr>
            <a:r>
              <a:rPr lang="ja-JP" altLang="en-US" sz="1600"/>
              <a:t>・ボランティア 等</a:t>
            </a:r>
            <a:endParaRPr lang="en-US" altLang="ja-JP" sz="1600"/>
          </a:p>
        </p:txBody>
      </p:sp>
      <p:sp>
        <p:nvSpPr>
          <p:cNvPr id="28" name="二方向矢印 27"/>
          <p:cNvSpPr/>
          <p:nvPr/>
        </p:nvSpPr>
        <p:spPr>
          <a:xfrm rot="10800000">
            <a:off x="2008188" y="549275"/>
            <a:ext cx="777875" cy="1852613"/>
          </a:xfrm>
          <a:prstGeom prst="lef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屈折矢印 28"/>
          <p:cNvSpPr/>
          <p:nvPr/>
        </p:nvSpPr>
        <p:spPr>
          <a:xfrm flipH="1">
            <a:off x="2008188" y="3017838"/>
            <a:ext cx="777875" cy="1565275"/>
          </a:xfrm>
          <a:prstGeom prst="bentUp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787" name="テキスト ボックス 31"/>
          <p:cNvSpPr txBox="1">
            <a:spLocks noChangeArrowheads="1"/>
          </p:cNvSpPr>
          <p:nvPr/>
        </p:nvSpPr>
        <p:spPr bwMode="auto">
          <a:xfrm>
            <a:off x="8343900" y="2205038"/>
            <a:ext cx="6842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通院</a:t>
            </a:r>
            <a:endParaRPr lang="en-US" altLang="ja-JP" sz="1800"/>
          </a:p>
          <a:p>
            <a:pPr eaLnBrk="1" hangingPunct="1">
              <a:spcBef>
                <a:spcPct val="0"/>
              </a:spcBef>
              <a:buFontTx/>
              <a:buNone/>
            </a:pPr>
            <a:r>
              <a:rPr lang="ja-JP" altLang="en-US" sz="1800"/>
              <a:t>入院</a:t>
            </a:r>
            <a:endParaRPr lang="en-US" altLang="ja-JP" sz="1800"/>
          </a:p>
          <a:p>
            <a:pPr eaLnBrk="1" hangingPunct="1">
              <a:spcBef>
                <a:spcPct val="0"/>
              </a:spcBef>
              <a:buFontTx/>
              <a:buNone/>
            </a:pPr>
            <a:r>
              <a:rPr lang="ja-JP" altLang="en-US" sz="1800"/>
              <a:t>往診</a:t>
            </a:r>
          </a:p>
        </p:txBody>
      </p:sp>
      <p:sp>
        <p:nvSpPr>
          <p:cNvPr id="20" name="屈折矢印 19"/>
          <p:cNvSpPr/>
          <p:nvPr/>
        </p:nvSpPr>
        <p:spPr>
          <a:xfrm rot="16200000" flipH="1">
            <a:off x="5741194" y="1980407"/>
            <a:ext cx="3359150" cy="1846262"/>
          </a:xfrm>
          <a:custGeom>
            <a:avLst/>
            <a:gdLst>
              <a:gd name="connsiteX0" fmla="*/ 0 w 782639"/>
              <a:gd name="connsiteY0" fmla="*/ 1651396 h 1847056"/>
              <a:gd name="connsiteX1" fmla="*/ 489149 w 782639"/>
              <a:gd name="connsiteY1" fmla="*/ 1651396 h 1847056"/>
              <a:gd name="connsiteX2" fmla="*/ 489149 w 782639"/>
              <a:gd name="connsiteY2" fmla="*/ 195660 h 1847056"/>
              <a:gd name="connsiteX3" fmla="*/ 391320 w 782639"/>
              <a:gd name="connsiteY3" fmla="*/ 195660 h 1847056"/>
              <a:gd name="connsiteX4" fmla="*/ 586979 w 782639"/>
              <a:gd name="connsiteY4" fmla="*/ 0 h 1847056"/>
              <a:gd name="connsiteX5" fmla="*/ 782639 w 782639"/>
              <a:gd name="connsiteY5" fmla="*/ 195660 h 1847056"/>
              <a:gd name="connsiteX6" fmla="*/ 684809 w 782639"/>
              <a:gd name="connsiteY6" fmla="*/ 195660 h 1847056"/>
              <a:gd name="connsiteX7" fmla="*/ 684809 w 782639"/>
              <a:gd name="connsiteY7" fmla="*/ 1847056 h 1847056"/>
              <a:gd name="connsiteX8" fmla="*/ 0 w 782639"/>
              <a:gd name="connsiteY8" fmla="*/ 1847056 h 1847056"/>
              <a:gd name="connsiteX9" fmla="*/ 0 w 782639"/>
              <a:gd name="connsiteY9" fmla="*/ 1651396 h 1847056"/>
              <a:gd name="connsiteX0" fmla="*/ 2576947 w 3359586"/>
              <a:gd name="connsiteY0" fmla="*/ 1651396 h 1847056"/>
              <a:gd name="connsiteX1" fmla="*/ 3066096 w 3359586"/>
              <a:gd name="connsiteY1" fmla="*/ 1651396 h 1847056"/>
              <a:gd name="connsiteX2" fmla="*/ 3066096 w 3359586"/>
              <a:gd name="connsiteY2" fmla="*/ 195660 h 1847056"/>
              <a:gd name="connsiteX3" fmla="*/ 2968267 w 3359586"/>
              <a:gd name="connsiteY3" fmla="*/ 195660 h 1847056"/>
              <a:gd name="connsiteX4" fmla="*/ 3163926 w 3359586"/>
              <a:gd name="connsiteY4" fmla="*/ 0 h 1847056"/>
              <a:gd name="connsiteX5" fmla="*/ 3359586 w 3359586"/>
              <a:gd name="connsiteY5" fmla="*/ 195660 h 1847056"/>
              <a:gd name="connsiteX6" fmla="*/ 3261756 w 3359586"/>
              <a:gd name="connsiteY6" fmla="*/ 195660 h 1847056"/>
              <a:gd name="connsiteX7" fmla="*/ 3261756 w 3359586"/>
              <a:gd name="connsiteY7" fmla="*/ 1847056 h 1847056"/>
              <a:gd name="connsiteX8" fmla="*/ 0 w 3359586"/>
              <a:gd name="connsiteY8" fmla="*/ 1833205 h 1847056"/>
              <a:gd name="connsiteX9" fmla="*/ 2576947 w 3359586"/>
              <a:gd name="connsiteY9" fmla="*/ 1651396 h 1847056"/>
              <a:gd name="connsiteX0" fmla="*/ 55420 w 3359586"/>
              <a:gd name="connsiteY0" fmla="*/ 1651396 h 1847056"/>
              <a:gd name="connsiteX1" fmla="*/ 3066096 w 3359586"/>
              <a:gd name="connsiteY1" fmla="*/ 1651396 h 1847056"/>
              <a:gd name="connsiteX2" fmla="*/ 3066096 w 3359586"/>
              <a:gd name="connsiteY2" fmla="*/ 195660 h 1847056"/>
              <a:gd name="connsiteX3" fmla="*/ 2968267 w 3359586"/>
              <a:gd name="connsiteY3" fmla="*/ 195660 h 1847056"/>
              <a:gd name="connsiteX4" fmla="*/ 3163926 w 3359586"/>
              <a:gd name="connsiteY4" fmla="*/ 0 h 1847056"/>
              <a:gd name="connsiteX5" fmla="*/ 3359586 w 3359586"/>
              <a:gd name="connsiteY5" fmla="*/ 195660 h 1847056"/>
              <a:gd name="connsiteX6" fmla="*/ 3261756 w 3359586"/>
              <a:gd name="connsiteY6" fmla="*/ 195660 h 1847056"/>
              <a:gd name="connsiteX7" fmla="*/ 3261756 w 3359586"/>
              <a:gd name="connsiteY7" fmla="*/ 1847056 h 1847056"/>
              <a:gd name="connsiteX8" fmla="*/ 0 w 3359586"/>
              <a:gd name="connsiteY8" fmla="*/ 1833205 h 1847056"/>
              <a:gd name="connsiteX9" fmla="*/ 55420 w 3359586"/>
              <a:gd name="connsiteY9" fmla="*/ 1651396 h 1847056"/>
              <a:gd name="connsiteX0" fmla="*/ 55420 w 3359586"/>
              <a:gd name="connsiteY0" fmla="*/ 1651396 h 1847059"/>
              <a:gd name="connsiteX1" fmla="*/ 3066096 w 3359586"/>
              <a:gd name="connsiteY1" fmla="*/ 1651396 h 1847059"/>
              <a:gd name="connsiteX2" fmla="*/ 3066096 w 3359586"/>
              <a:gd name="connsiteY2" fmla="*/ 195660 h 1847059"/>
              <a:gd name="connsiteX3" fmla="*/ 2968267 w 3359586"/>
              <a:gd name="connsiteY3" fmla="*/ 195660 h 1847059"/>
              <a:gd name="connsiteX4" fmla="*/ 3163926 w 3359586"/>
              <a:gd name="connsiteY4" fmla="*/ 0 h 1847059"/>
              <a:gd name="connsiteX5" fmla="*/ 3359586 w 3359586"/>
              <a:gd name="connsiteY5" fmla="*/ 195660 h 1847059"/>
              <a:gd name="connsiteX6" fmla="*/ 3261756 w 3359586"/>
              <a:gd name="connsiteY6" fmla="*/ 195660 h 1847059"/>
              <a:gd name="connsiteX7" fmla="*/ 3261756 w 3359586"/>
              <a:gd name="connsiteY7" fmla="*/ 1847056 h 1847059"/>
              <a:gd name="connsiteX8" fmla="*/ 0 w 3359586"/>
              <a:gd name="connsiteY8" fmla="*/ 1847059 h 1847059"/>
              <a:gd name="connsiteX9" fmla="*/ 55420 w 3359586"/>
              <a:gd name="connsiteY9" fmla="*/ 1651396 h 184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9586" h="1847059">
                <a:moveTo>
                  <a:pt x="55420" y="1651396"/>
                </a:moveTo>
                <a:lnTo>
                  <a:pt x="3066096" y="1651396"/>
                </a:lnTo>
                <a:lnTo>
                  <a:pt x="3066096" y="195660"/>
                </a:lnTo>
                <a:lnTo>
                  <a:pt x="2968267" y="195660"/>
                </a:lnTo>
                <a:lnTo>
                  <a:pt x="3163926" y="0"/>
                </a:lnTo>
                <a:lnTo>
                  <a:pt x="3359586" y="195660"/>
                </a:lnTo>
                <a:lnTo>
                  <a:pt x="3261756" y="195660"/>
                </a:lnTo>
                <a:lnTo>
                  <a:pt x="3261756" y="1847056"/>
                </a:lnTo>
                <a:lnTo>
                  <a:pt x="0" y="1847059"/>
                </a:lnTo>
                <a:lnTo>
                  <a:pt x="55420" y="165139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屈折矢印 19"/>
          <p:cNvSpPr/>
          <p:nvPr/>
        </p:nvSpPr>
        <p:spPr>
          <a:xfrm rot="16200000">
            <a:off x="5849143" y="1221582"/>
            <a:ext cx="3141663" cy="1847850"/>
          </a:xfrm>
          <a:custGeom>
            <a:avLst/>
            <a:gdLst>
              <a:gd name="connsiteX0" fmla="*/ 0 w 782639"/>
              <a:gd name="connsiteY0" fmla="*/ 1651396 h 1847056"/>
              <a:gd name="connsiteX1" fmla="*/ 489149 w 782639"/>
              <a:gd name="connsiteY1" fmla="*/ 1651396 h 1847056"/>
              <a:gd name="connsiteX2" fmla="*/ 489149 w 782639"/>
              <a:gd name="connsiteY2" fmla="*/ 195660 h 1847056"/>
              <a:gd name="connsiteX3" fmla="*/ 391320 w 782639"/>
              <a:gd name="connsiteY3" fmla="*/ 195660 h 1847056"/>
              <a:gd name="connsiteX4" fmla="*/ 586979 w 782639"/>
              <a:gd name="connsiteY4" fmla="*/ 0 h 1847056"/>
              <a:gd name="connsiteX5" fmla="*/ 782639 w 782639"/>
              <a:gd name="connsiteY5" fmla="*/ 195660 h 1847056"/>
              <a:gd name="connsiteX6" fmla="*/ 684809 w 782639"/>
              <a:gd name="connsiteY6" fmla="*/ 195660 h 1847056"/>
              <a:gd name="connsiteX7" fmla="*/ 684809 w 782639"/>
              <a:gd name="connsiteY7" fmla="*/ 1847056 h 1847056"/>
              <a:gd name="connsiteX8" fmla="*/ 0 w 782639"/>
              <a:gd name="connsiteY8" fmla="*/ 1847056 h 1847056"/>
              <a:gd name="connsiteX9" fmla="*/ 0 w 782639"/>
              <a:gd name="connsiteY9" fmla="*/ 1651396 h 1847056"/>
              <a:gd name="connsiteX0" fmla="*/ 2576947 w 3359586"/>
              <a:gd name="connsiteY0" fmla="*/ 1651396 h 1847056"/>
              <a:gd name="connsiteX1" fmla="*/ 3066096 w 3359586"/>
              <a:gd name="connsiteY1" fmla="*/ 1651396 h 1847056"/>
              <a:gd name="connsiteX2" fmla="*/ 3066096 w 3359586"/>
              <a:gd name="connsiteY2" fmla="*/ 195660 h 1847056"/>
              <a:gd name="connsiteX3" fmla="*/ 2968267 w 3359586"/>
              <a:gd name="connsiteY3" fmla="*/ 195660 h 1847056"/>
              <a:gd name="connsiteX4" fmla="*/ 3163926 w 3359586"/>
              <a:gd name="connsiteY4" fmla="*/ 0 h 1847056"/>
              <a:gd name="connsiteX5" fmla="*/ 3359586 w 3359586"/>
              <a:gd name="connsiteY5" fmla="*/ 195660 h 1847056"/>
              <a:gd name="connsiteX6" fmla="*/ 3261756 w 3359586"/>
              <a:gd name="connsiteY6" fmla="*/ 195660 h 1847056"/>
              <a:gd name="connsiteX7" fmla="*/ 3261756 w 3359586"/>
              <a:gd name="connsiteY7" fmla="*/ 1847056 h 1847056"/>
              <a:gd name="connsiteX8" fmla="*/ 0 w 3359586"/>
              <a:gd name="connsiteY8" fmla="*/ 1833205 h 1847056"/>
              <a:gd name="connsiteX9" fmla="*/ 2576947 w 3359586"/>
              <a:gd name="connsiteY9" fmla="*/ 1651396 h 1847056"/>
              <a:gd name="connsiteX0" fmla="*/ 55420 w 3359586"/>
              <a:gd name="connsiteY0" fmla="*/ 1651396 h 1847056"/>
              <a:gd name="connsiteX1" fmla="*/ 3066096 w 3359586"/>
              <a:gd name="connsiteY1" fmla="*/ 1651396 h 1847056"/>
              <a:gd name="connsiteX2" fmla="*/ 3066096 w 3359586"/>
              <a:gd name="connsiteY2" fmla="*/ 195660 h 1847056"/>
              <a:gd name="connsiteX3" fmla="*/ 2968267 w 3359586"/>
              <a:gd name="connsiteY3" fmla="*/ 195660 h 1847056"/>
              <a:gd name="connsiteX4" fmla="*/ 3163926 w 3359586"/>
              <a:gd name="connsiteY4" fmla="*/ 0 h 1847056"/>
              <a:gd name="connsiteX5" fmla="*/ 3359586 w 3359586"/>
              <a:gd name="connsiteY5" fmla="*/ 195660 h 1847056"/>
              <a:gd name="connsiteX6" fmla="*/ 3261756 w 3359586"/>
              <a:gd name="connsiteY6" fmla="*/ 195660 h 1847056"/>
              <a:gd name="connsiteX7" fmla="*/ 3261756 w 3359586"/>
              <a:gd name="connsiteY7" fmla="*/ 1847056 h 1847056"/>
              <a:gd name="connsiteX8" fmla="*/ 0 w 3359586"/>
              <a:gd name="connsiteY8" fmla="*/ 1833205 h 1847056"/>
              <a:gd name="connsiteX9" fmla="*/ 55420 w 3359586"/>
              <a:gd name="connsiteY9" fmla="*/ 1651396 h 1847056"/>
              <a:gd name="connsiteX0" fmla="*/ 55420 w 3359586"/>
              <a:gd name="connsiteY0" fmla="*/ 1651396 h 1847059"/>
              <a:gd name="connsiteX1" fmla="*/ 3066096 w 3359586"/>
              <a:gd name="connsiteY1" fmla="*/ 1651396 h 1847059"/>
              <a:gd name="connsiteX2" fmla="*/ 3066096 w 3359586"/>
              <a:gd name="connsiteY2" fmla="*/ 195660 h 1847059"/>
              <a:gd name="connsiteX3" fmla="*/ 2968267 w 3359586"/>
              <a:gd name="connsiteY3" fmla="*/ 195660 h 1847059"/>
              <a:gd name="connsiteX4" fmla="*/ 3163926 w 3359586"/>
              <a:gd name="connsiteY4" fmla="*/ 0 h 1847059"/>
              <a:gd name="connsiteX5" fmla="*/ 3359586 w 3359586"/>
              <a:gd name="connsiteY5" fmla="*/ 195660 h 1847059"/>
              <a:gd name="connsiteX6" fmla="*/ 3261756 w 3359586"/>
              <a:gd name="connsiteY6" fmla="*/ 195660 h 1847059"/>
              <a:gd name="connsiteX7" fmla="*/ 3261756 w 3359586"/>
              <a:gd name="connsiteY7" fmla="*/ 1847056 h 1847059"/>
              <a:gd name="connsiteX8" fmla="*/ 0 w 3359586"/>
              <a:gd name="connsiteY8" fmla="*/ 1847059 h 1847059"/>
              <a:gd name="connsiteX9" fmla="*/ 55420 w 3359586"/>
              <a:gd name="connsiteY9" fmla="*/ 1651396 h 184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9586" h="1847059">
                <a:moveTo>
                  <a:pt x="55420" y="1651396"/>
                </a:moveTo>
                <a:lnTo>
                  <a:pt x="3066096" y="1651396"/>
                </a:lnTo>
                <a:lnTo>
                  <a:pt x="3066096" y="195660"/>
                </a:lnTo>
                <a:lnTo>
                  <a:pt x="2968267" y="195660"/>
                </a:lnTo>
                <a:lnTo>
                  <a:pt x="3163926" y="0"/>
                </a:lnTo>
                <a:lnTo>
                  <a:pt x="3359586" y="195660"/>
                </a:lnTo>
                <a:lnTo>
                  <a:pt x="3261756" y="195660"/>
                </a:lnTo>
                <a:lnTo>
                  <a:pt x="3261756" y="1847056"/>
                </a:lnTo>
                <a:lnTo>
                  <a:pt x="0" y="1847059"/>
                </a:lnTo>
                <a:lnTo>
                  <a:pt x="55420" y="1651396"/>
                </a:ln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正方形/長方形 2"/>
          <p:cNvSpPr/>
          <p:nvPr/>
        </p:nvSpPr>
        <p:spPr>
          <a:xfrm>
            <a:off x="8158163" y="3573463"/>
            <a:ext cx="18097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68313" y="2276475"/>
            <a:ext cx="8229600" cy="1143000"/>
          </a:xfrm>
          <a:solidFill>
            <a:schemeClr val="bg1"/>
          </a:solidFill>
          <a:ln w="28575">
            <a:solidFill>
              <a:srgbClr val="00B050"/>
            </a:solidFill>
            <a:miter lim="800000"/>
            <a:headEnd/>
            <a:tailEnd/>
          </a:ln>
        </p:spPr>
        <p:txBody>
          <a:bodyPr/>
          <a:lstStyle/>
          <a:p>
            <a:pPr eaLnBrk="1" hangingPunct="1"/>
            <a:r>
              <a:rPr lang="ja-JP" altLang="en-US" sz="4000" smtClean="0"/>
              <a:t>平成</a:t>
            </a:r>
            <a:r>
              <a:rPr lang="en-US" altLang="ja-JP" sz="4000" smtClean="0"/>
              <a:t>27</a:t>
            </a:r>
            <a:r>
              <a:rPr lang="ja-JP" altLang="en-US" sz="4000" smtClean="0"/>
              <a:t>年度介護報酬改定について</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txBox="1">
            <a:spLocks/>
          </p:cNvSpPr>
          <p:nvPr/>
        </p:nvSpPr>
        <p:spPr bwMode="auto">
          <a:xfrm>
            <a:off x="168275" y="115888"/>
            <a:ext cx="8785225" cy="4333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t>老健施設がすべきこと・出来ること</a:t>
            </a:r>
            <a:endParaRPr lang="en-US" altLang="ja-JP" sz="2800" b="1"/>
          </a:p>
        </p:txBody>
      </p:sp>
      <p:sp>
        <p:nvSpPr>
          <p:cNvPr id="18" name="テキスト ボックス 17"/>
          <p:cNvSpPr txBox="1"/>
          <p:nvPr/>
        </p:nvSpPr>
        <p:spPr>
          <a:xfrm>
            <a:off x="250825" y="765175"/>
            <a:ext cx="8713788" cy="1568450"/>
          </a:xfrm>
          <a:prstGeom prst="rect">
            <a:avLst/>
          </a:prstGeom>
          <a:noFill/>
          <a:ln w="12700">
            <a:solidFill>
              <a:schemeClr val="tx1"/>
            </a:solidFill>
          </a:ln>
        </p:spPr>
        <p:txBody>
          <a:bodyPr>
            <a:spAutoFit/>
          </a:bodyPr>
          <a:lstStyle/>
          <a:p>
            <a:pPr>
              <a:defRPr/>
            </a:pPr>
            <a:r>
              <a:rPr lang="ja-JP" altLang="en-US" sz="1400">
                <a:latin typeface="+mn-ea"/>
              </a:rPr>
              <a:t>（地域包括ケア研究会報告書より抜粋）</a:t>
            </a:r>
            <a:endParaRPr lang="en-US" altLang="ja-JP" sz="1400">
              <a:latin typeface="+mn-ea"/>
            </a:endParaRPr>
          </a:p>
          <a:p>
            <a:pPr>
              <a:defRPr/>
            </a:pPr>
            <a:r>
              <a:rPr lang="ja-JP" altLang="en-US" sz="1600">
                <a:latin typeface="+mn-ea"/>
              </a:rPr>
              <a:t>・ 入所サービスの機能のみならず、地域支援機能を強化することが重要　　</a:t>
            </a:r>
            <a:endParaRPr lang="en-US" altLang="ja-JP" sz="1600">
              <a:latin typeface="+mn-ea"/>
            </a:endParaRPr>
          </a:p>
          <a:p>
            <a:pPr>
              <a:defRPr/>
            </a:pPr>
            <a:r>
              <a:rPr lang="ja-JP" altLang="en-US" sz="1600">
                <a:latin typeface="+mn-ea"/>
              </a:rPr>
              <a:t>・　リハビリテーションの職員を擁しており、機能的にも在宅復帰を担ってきたことから、その機能を活</a:t>
            </a:r>
            <a:endParaRPr lang="en-US" altLang="ja-JP" sz="1600">
              <a:latin typeface="+mn-ea"/>
            </a:endParaRPr>
          </a:p>
          <a:p>
            <a:pPr>
              <a:defRPr/>
            </a:pPr>
            <a:r>
              <a:rPr lang="ja-JP" altLang="en-US" sz="1600">
                <a:latin typeface="+mn-ea"/>
              </a:rPr>
              <a:t>　用し、在宅生活の継続や拡大を具体的に支援することが可能 </a:t>
            </a:r>
            <a:endParaRPr lang="en-US" altLang="ja-JP" sz="1600">
              <a:latin typeface="+mn-ea"/>
            </a:endParaRPr>
          </a:p>
          <a:p>
            <a:pPr>
              <a:defRPr/>
            </a:pPr>
            <a:r>
              <a:rPr lang="ja-JP" altLang="en-US" sz="1600">
                <a:latin typeface="+mn-ea"/>
              </a:rPr>
              <a:t>・　人材やノウハウの集積を活用した居宅サービス支援等により、地域の拠点としての機能を発揮</a:t>
            </a:r>
            <a:endParaRPr lang="en-US" altLang="ja-JP" sz="1600">
              <a:latin typeface="+mn-ea"/>
            </a:endParaRPr>
          </a:p>
          <a:p>
            <a:pPr>
              <a:defRPr/>
            </a:pPr>
            <a:r>
              <a:rPr lang="ja-JP" altLang="en-US" sz="1600">
                <a:latin typeface="+mn-ea"/>
              </a:rPr>
              <a:t>・　介護職と医療職が一体的にサービスを提供してきたノウハウを活用 </a:t>
            </a:r>
          </a:p>
        </p:txBody>
      </p:sp>
      <p:sp>
        <p:nvSpPr>
          <p:cNvPr id="20" name="乗算記号 19"/>
          <p:cNvSpPr/>
          <p:nvPr/>
        </p:nvSpPr>
        <p:spPr>
          <a:xfrm>
            <a:off x="4171950" y="2333625"/>
            <a:ext cx="871538" cy="609600"/>
          </a:xfrm>
          <a:prstGeom prst="mathMultiply">
            <a:avLst>
              <a:gd name="adj1" fmla="val 17041"/>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821" name="テキスト ボックス 1"/>
          <p:cNvSpPr txBox="1">
            <a:spLocks noChangeArrowheads="1"/>
          </p:cNvSpPr>
          <p:nvPr/>
        </p:nvSpPr>
        <p:spPr bwMode="auto">
          <a:xfrm>
            <a:off x="7294563" y="4433888"/>
            <a:ext cx="1800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それ以外にも、地域の実態に合わせ、老健施設の強みを生かして地域包括ケアシステムへ参入することが可能である。</a:t>
            </a:r>
          </a:p>
        </p:txBody>
      </p:sp>
      <p:sp>
        <p:nvSpPr>
          <p:cNvPr id="34822" name="テキスト ボックス 20"/>
          <p:cNvSpPr txBox="1">
            <a:spLocks noChangeArrowheads="1"/>
          </p:cNvSpPr>
          <p:nvPr/>
        </p:nvSpPr>
        <p:spPr bwMode="auto">
          <a:xfrm>
            <a:off x="34925" y="2638425"/>
            <a:ext cx="187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老健施設の機能を最大限に生かし、地域包括ケアシステム構築を主導することが求められることは言うまでもないが、</a:t>
            </a:r>
            <a:endParaRPr lang="en-US" altLang="ja-JP" sz="1800">
              <a:solidFill>
                <a:srgbClr val="FF0000"/>
              </a:solidFill>
            </a:endParaRPr>
          </a:p>
        </p:txBody>
      </p:sp>
      <p:graphicFrame>
        <p:nvGraphicFramePr>
          <p:cNvPr id="34823" name="オブジェクト 1"/>
          <p:cNvGraphicFramePr>
            <a:graphicFrameLocks noChangeAspect="1"/>
          </p:cNvGraphicFramePr>
          <p:nvPr/>
        </p:nvGraphicFramePr>
        <p:xfrm>
          <a:off x="1835150" y="2922588"/>
          <a:ext cx="5472113" cy="3832225"/>
        </p:xfrm>
        <a:graphic>
          <a:graphicData uri="http://schemas.openxmlformats.org/presentationml/2006/ole">
            <mc:AlternateContent xmlns:mc="http://schemas.openxmlformats.org/markup-compatibility/2006">
              <mc:Choice xmlns:v="urn:schemas-microsoft-com:vml" Requires="v">
                <p:oleObj spid="_x0000_s34825" name="プレゼンテーション" r:id="rId4" imgW="3835817" imgH="2877292" progId="PowerPoint.Show.8">
                  <p:embed/>
                </p:oleObj>
              </mc:Choice>
              <mc:Fallback>
                <p:oleObj name="プレゼンテーション" r:id="rId4" imgW="3835817" imgH="2877292" progId="PowerPoint.Show.8">
                  <p:embed/>
                  <p:pic>
                    <p:nvPicPr>
                      <p:cNvPr id="0" name="オブジェクト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922588"/>
                        <a:ext cx="547211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正方形/長方形 2"/>
          <p:cNvSpPr/>
          <p:nvPr/>
        </p:nvSpPr>
        <p:spPr>
          <a:xfrm>
            <a:off x="1820863" y="2928938"/>
            <a:ext cx="5459412" cy="37988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7313" y="115888"/>
            <a:ext cx="4248150" cy="576262"/>
          </a:xfrm>
          <a:solidFill>
            <a:schemeClr val="bg1"/>
          </a:solidFill>
          <a:ln w="19050">
            <a:solidFill>
              <a:srgbClr val="00B050"/>
            </a:solidFill>
          </a:ln>
        </p:spPr>
        <p:txBody>
          <a:bodyPr rtlCol="0">
            <a:normAutofit fontScale="90000"/>
          </a:bodyPr>
          <a:lstStyle/>
          <a:p>
            <a:pPr eaLnBrk="1" fontAlgn="auto" hangingPunct="1">
              <a:spcAft>
                <a:spcPts val="0"/>
              </a:spcAft>
              <a:defRPr/>
            </a:pPr>
            <a:r>
              <a:rPr lang="ja-JP" altLang="en-US" sz="3600" dirty="0" smtClean="0">
                <a:solidFill>
                  <a:srgbClr val="00B0F0"/>
                </a:solidFill>
              </a:rPr>
              <a:t>老健のタイプいろいろ</a:t>
            </a:r>
            <a:endParaRPr lang="ja-JP" altLang="en-US" sz="3600" dirty="0">
              <a:solidFill>
                <a:srgbClr val="00B0F0"/>
              </a:solidFill>
            </a:endParaRPr>
          </a:p>
        </p:txBody>
      </p:sp>
      <p:pic>
        <p:nvPicPr>
          <p:cNvPr id="35843"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157288"/>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75" y="3243263"/>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3289300"/>
            <a:ext cx="614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349500"/>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1125538"/>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5789613"/>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845175"/>
            <a:ext cx="61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5824538"/>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390900"/>
            <a:ext cx="6143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379788"/>
            <a:ext cx="614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88" y="1058863"/>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1093788"/>
            <a:ext cx="61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5838825"/>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方体 16"/>
          <p:cNvSpPr/>
          <p:nvPr/>
        </p:nvSpPr>
        <p:spPr>
          <a:xfrm>
            <a:off x="1370013" y="2173288"/>
            <a:ext cx="1995487" cy="765175"/>
          </a:xfrm>
          <a:prstGeom prst="cub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在宅強化型</a:t>
            </a:r>
          </a:p>
        </p:txBody>
      </p:sp>
      <p:sp>
        <p:nvSpPr>
          <p:cNvPr id="18" name="直方体 17"/>
          <p:cNvSpPr/>
          <p:nvPr/>
        </p:nvSpPr>
        <p:spPr>
          <a:xfrm>
            <a:off x="5411788" y="2176463"/>
            <a:ext cx="2819400" cy="763587"/>
          </a:xfrm>
          <a:prstGeom prst="cub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アウトリーチ特化型</a:t>
            </a:r>
          </a:p>
        </p:txBody>
      </p:sp>
      <p:sp>
        <p:nvSpPr>
          <p:cNvPr id="19" name="直方体 18"/>
          <p:cNvSpPr/>
          <p:nvPr/>
        </p:nvSpPr>
        <p:spPr>
          <a:xfrm>
            <a:off x="5467350" y="4537075"/>
            <a:ext cx="2820988" cy="763588"/>
          </a:xfrm>
          <a:prstGeom prst="cube">
            <a:avLst/>
          </a:prstGeom>
          <a:solidFill>
            <a:schemeClr val="accent6">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認知症対応特化型</a:t>
            </a:r>
          </a:p>
        </p:txBody>
      </p:sp>
      <p:sp>
        <p:nvSpPr>
          <p:cNvPr id="20" name="直方体 19"/>
          <p:cNvSpPr/>
          <p:nvPr/>
        </p:nvSpPr>
        <p:spPr>
          <a:xfrm>
            <a:off x="755650" y="4508500"/>
            <a:ext cx="3348038" cy="765175"/>
          </a:xfrm>
          <a:prstGeom prst="cube">
            <a:avLst/>
          </a:prstGeom>
          <a:solidFill>
            <a:schemeClr val="accent2">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看取り・医療特化型（ﾏｽｺﾐｺﾝ）</a:t>
            </a:r>
          </a:p>
        </p:txBody>
      </p:sp>
      <p:sp>
        <p:nvSpPr>
          <p:cNvPr id="35860" name="テキスト ボックス 20"/>
          <p:cNvSpPr txBox="1">
            <a:spLocks noChangeArrowheads="1"/>
          </p:cNvSpPr>
          <p:nvPr/>
        </p:nvSpPr>
        <p:spPr bwMode="auto">
          <a:xfrm>
            <a:off x="5678488" y="2695575"/>
            <a:ext cx="166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（２４時間３６５日）</a:t>
            </a:r>
          </a:p>
        </p:txBody>
      </p:sp>
      <p:sp>
        <p:nvSpPr>
          <p:cNvPr id="22" name="額縁 21"/>
          <p:cNvSpPr/>
          <p:nvPr/>
        </p:nvSpPr>
        <p:spPr>
          <a:xfrm>
            <a:off x="2468563" y="5816600"/>
            <a:ext cx="1320800" cy="614363"/>
          </a:xfrm>
          <a:prstGeom prst="bevel">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医療機関</a:t>
            </a:r>
          </a:p>
        </p:txBody>
      </p:sp>
      <p:cxnSp>
        <p:nvCxnSpPr>
          <p:cNvPr id="24" name="直線矢印コネクタ 23"/>
          <p:cNvCxnSpPr/>
          <p:nvPr/>
        </p:nvCxnSpPr>
        <p:spPr>
          <a:xfrm flipV="1">
            <a:off x="2733675" y="1797050"/>
            <a:ext cx="269875" cy="2492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171575" y="5411788"/>
            <a:ext cx="271463" cy="377825"/>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2095500" y="2965450"/>
            <a:ext cx="28575" cy="360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597150" y="5329238"/>
            <a:ext cx="174625" cy="428625"/>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349375" y="1749425"/>
            <a:ext cx="230188" cy="3476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952750" y="2951163"/>
            <a:ext cx="179388" cy="39687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914400" y="2600325"/>
            <a:ext cx="434975"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219700" y="5427663"/>
            <a:ext cx="288925" cy="330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372225" y="5386388"/>
            <a:ext cx="1588" cy="4238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7956550" y="5400675"/>
            <a:ext cx="403225" cy="44132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797550" y="1679575"/>
            <a:ext cx="287338"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7237413" y="1639888"/>
            <a:ext cx="250825" cy="466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956300" y="2992438"/>
            <a:ext cx="301625"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308850" y="3006725"/>
            <a:ext cx="344488" cy="387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76" name="テキスト ボックス 54"/>
          <p:cNvSpPr txBox="1">
            <a:spLocks noChangeArrowheads="1"/>
          </p:cNvSpPr>
          <p:nvPr/>
        </p:nvSpPr>
        <p:spPr bwMode="auto">
          <a:xfrm>
            <a:off x="4140200" y="549751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ＢＰＳＤ重度</a:t>
            </a:r>
          </a:p>
        </p:txBody>
      </p:sp>
      <p:sp>
        <p:nvSpPr>
          <p:cNvPr id="35877" name="テキスト ボックス 55"/>
          <p:cNvSpPr txBox="1">
            <a:spLocks noChangeArrowheads="1"/>
          </p:cNvSpPr>
          <p:nvPr/>
        </p:nvSpPr>
        <p:spPr bwMode="auto">
          <a:xfrm>
            <a:off x="5487988" y="5497513"/>
            <a:ext cx="969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介護相談</a:t>
            </a:r>
          </a:p>
        </p:txBody>
      </p:sp>
      <p:sp>
        <p:nvSpPr>
          <p:cNvPr id="35878" name="テキスト ボックス 56"/>
          <p:cNvSpPr txBox="1">
            <a:spLocks noChangeArrowheads="1"/>
          </p:cNvSpPr>
          <p:nvPr/>
        </p:nvSpPr>
        <p:spPr bwMode="auto">
          <a:xfrm>
            <a:off x="6345238" y="5497513"/>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アルツハイマーカフェ</a:t>
            </a:r>
          </a:p>
        </p:txBody>
      </p:sp>
      <p:sp>
        <p:nvSpPr>
          <p:cNvPr id="35879" name="テキスト ボックス 57"/>
          <p:cNvSpPr txBox="1">
            <a:spLocks noChangeArrowheads="1"/>
          </p:cNvSpPr>
          <p:nvPr/>
        </p:nvSpPr>
        <p:spPr bwMode="auto">
          <a:xfrm>
            <a:off x="8113713" y="537051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認知症リハ</a:t>
            </a:r>
          </a:p>
        </p:txBody>
      </p:sp>
      <p:sp>
        <p:nvSpPr>
          <p:cNvPr id="35880" name="テキスト ボックス 58"/>
          <p:cNvSpPr txBox="1">
            <a:spLocks noChangeArrowheads="1"/>
          </p:cNvSpPr>
          <p:nvPr/>
        </p:nvSpPr>
        <p:spPr bwMode="auto">
          <a:xfrm>
            <a:off x="5965825" y="1679575"/>
            <a:ext cx="1079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訪問看護</a:t>
            </a:r>
          </a:p>
        </p:txBody>
      </p:sp>
      <p:sp>
        <p:nvSpPr>
          <p:cNvPr id="35881" name="テキスト ボックス 59"/>
          <p:cNvSpPr txBox="1">
            <a:spLocks noChangeArrowheads="1"/>
          </p:cNvSpPr>
          <p:nvPr/>
        </p:nvSpPr>
        <p:spPr bwMode="auto">
          <a:xfrm>
            <a:off x="7581900" y="1681163"/>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訪問介護</a:t>
            </a:r>
          </a:p>
        </p:txBody>
      </p:sp>
      <p:sp>
        <p:nvSpPr>
          <p:cNvPr id="35882" name="テキスト ボックス 60"/>
          <p:cNvSpPr txBox="1">
            <a:spLocks noChangeArrowheads="1"/>
          </p:cNvSpPr>
          <p:nvPr/>
        </p:nvSpPr>
        <p:spPr bwMode="auto">
          <a:xfrm>
            <a:off x="6011863" y="3213100"/>
            <a:ext cx="1189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訪問リハビリ</a:t>
            </a:r>
          </a:p>
        </p:txBody>
      </p:sp>
      <p:sp>
        <p:nvSpPr>
          <p:cNvPr id="35883" name="テキスト ボックス 63"/>
          <p:cNvSpPr txBox="1">
            <a:spLocks noChangeArrowheads="1"/>
          </p:cNvSpPr>
          <p:nvPr/>
        </p:nvSpPr>
        <p:spPr bwMode="auto">
          <a:xfrm>
            <a:off x="7834313" y="3213100"/>
            <a:ext cx="1189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訪問診療</a:t>
            </a:r>
          </a:p>
        </p:txBody>
      </p:sp>
      <p:sp>
        <p:nvSpPr>
          <p:cNvPr id="35884" name="テキスト ボックス 26"/>
          <p:cNvSpPr txBox="1">
            <a:spLocks noChangeArrowheads="1"/>
          </p:cNvSpPr>
          <p:nvPr/>
        </p:nvSpPr>
        <p:spPr bwMode="auto">
          <a:xfrm>
            <a:off x="3067050" y="1727200"/>
            <a:ext cx="1274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B0F0"/>
                </a:solidFill>
              </a:rPr>
              <a:t>在宅復帰</a:t>
            </a:r>
          </a:p>
        </p:txBody>
      </p:sp>
      <p:sp>
        <p:nvSpPr>
          <p:cNvPr id="35885" name="テキスト ボックス 47"/>
          <p:cNvSpPr txBox="1">
            <a:spLocks noChangeArrowheads="1"/>
          </p:cNvSpPr>
          <p:nvPr/>
        </p:nvSpPr>
        <p:spPr bwMode="auto">
          <a:xfrm>
            <a:off x="34925" y="2952750"/>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B0F0"/>
                </a:solidFill>
              </a:rPr>
              <a:t>在宅支援</a:t>
            </a:r>
            <a:endParaRPr lang="en-US" altLang="ja-JP" sz="1600">
              <a:solidFill>
                <a:srgbClr val="00B0F0"/>
              </a:solidFill>
            </a:endParaRPr>
          </a:p>
          <a:p>
            <a:pPr eaLnBrk="1" hangingPunct="1">
              <a:spcBef>
                <a:spcPct val="0"/>
              </a:spcBef>
              <a:buFontTx/>
              <a:buNone/>
            </a:pPr>
            <a:r>
              <a:rPr lang="ja-JP" altLang="en-US" sz="1600">
                <a:solidFill>
                  <a:srgbClr val="00B0F0"/>
                </a:solidFill>
              </a:rPr>
              <a:t>（デイケア、</a:t>
            </a:r>
            <a:r>
              <a:rPr lang="en-US" altLang="ja-JP" sz="1600">
                <a:solidFill>
                  <a:srgbClr val="00B0F0"/>
                </a:solidFill>
              </a:rPr>
              <a:t>SS</a:t>
            </a:r>
            <a:r>
              <a:rPr lang="ja-JP" altLang="en-US" sz="1600">
                <a:solidFill>
                  <a:srgbClr val="00B0F0"/>
                </a:solidFill>
              </a:rPr>
              <a:t>等）</a:t>
            </a:r>
          </a:p>
        </p:txBody>
      </p:sp>
      <p:sp>
        <p:nvSpPr>
          <p:cNvPr id="3" name="円/楕円 2"/>
          <p:cNvSpPr/>
          <p:nvPr/>
        </p:nvSpPr>
        <p:spPr>
          <a:xfrm>
            <a:off x="111125" y="4149725"/>
            <a:ext cx="4605338" cy="153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下矢印 3"/>
          <p:cNvSpPr/>
          <p:nvPr/>
        </p:nvSpPr>
        <p:spPr>
          <a:xfrm rot="2194520">
            <a:off x="3894138" y="3752850"/>
            <a:ext cx="457200" cy="6143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8313" y="701675"/>
            <a:ext cx="8207375" cy="60404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36867" name="グラフ 3"/>
          <p:cNvGraphicFramePr>
            <a:graphicFrameLocks/>
          </p:cNvGraphicFramePr>
          <p:nvPr/>
        </p:nvGraphicFramePr>
        <p:xfrm>
          <a:off x="128588" y="498475"/>
          <a:ext cx="9188450" cy="6294438"/>
        </p:xfrm>
        <a:graphic>
          <a:graphicData uri="http://schemas.openxmlformats.org/presentationml/2006/ole">
            <mc:AlternateContent xmlns:mc="http://schemas.openxmlformats.org/markup-compatibility/2006">
              <mc:Choice xmlns:v="urn:schemas-microsoft-com:vml" Requires="v">
                <p:oleObj spid="_x0000_s36870" r:id="rId4" imgW="9187468" imgH="6291617" progId="Excel.Chart.8">
                  <p:embed/>
                </p:oleObj>
              </mc:Choice>
              <mc:Fallback>
                <p:oleObj r:id="rId4" imgW="9187468" imgH="6291617" progId="Excel.Chart.8">
                  <p:embed/>
                  <p:pic>
                    <p:nvPicPr>
                      <p:cNvPr id="0" name="グラフ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498475"/>
                        <a:ext cx="9188450" cy="62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テキスト ボックス 2"/>
          <p:cNvSpPr txBox="1"/>
          <p:nvPr/>
        </p:nvSpPr>
        <p:spPr>
          <a:xfrm>
            <a:off x="107950" y="115888"/>
            <a:ext cx="8683625" cy="585787"/>
          </a:xfrm>
          <a:prstGeom prst="rect">
            <a:avLst/>
          </a:prstGeom>
          <a:noFill/>
        </p:spPr>
        <p:txBody>
          <a:bodyPr wrap="none">
            <a:spAutoFit/>
          </a:bodyPr>
          <a:lstStyle/>
          <a:p>
            <a:pPr>
              <a:defRPr/>
            </a:pPr>
            <a:r>
              <a:rPr lang="ja-JP" altLang="en-US" sz="3200" dirty="0">
                <a:latin typeface="+mn-ea"/>
                <a:ea typeface="ＭＳ Ｐゴシック" charset="-128"/>
              </a:rPr>
              <a:t>１．在宅復帰だけではない老健施設の看取り機能</a:t>
            </a:r>
            <a:endParaRPr lang="ja-JP" altLang="en-US" sz="3200" dirty="0">
              <a:ea typeface="ＭＳ Ｐゴシック" charset="-128"/>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06405DCA-FA3C-4E1F-B0A1-160F563A3F21}" type="slidenum">
              <a:rPr lang="ja-JP" altLang="en-US">
                <a:solidFill>
                  <a:srgbClr val="898989"/>
                </a:solidFill>
              </a:rPr>
              <a:pPr eaLnBrk="1" hangingPunct="1"/>
              <a:t>34</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950" y="1069975"/>
            <a:ext cx="8939213" cy="567213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37891" name="グラフ 8"/>
          <p:cNvGraphicFramePr>
            <a:graphicFrameLocks/>
          </p:cNvGraphicFramePr>
          <p:nvPr/>
        </p:nvGraphicFramePr>
        <p:xfrm>
          <a:off x="268288" y="2441575"/>
          <a:ext cx="7554912" cy="3414713"/>
        </p:xfrm>
        <a:graphic>
          <a:graphicData uri="http://schemas.openxmlformats.org/presentationml/2006/ole">
            <mc:AlternateContent xmlns:mc="http://schemas.openxmlformats.org/markup-compatibility/2006">
              <mc:Choice xmlns:v="urn:schemas-microsoft-com:vml" Requires="v">
                <p:oleObj spid="_x0000_s37898" r:id="rId4" imgW="7553599" imgH="3414056" progId="Excel.Chart.8">
                  <p:embed/>
                </p:oleObj>
              </mc:Choice>
              <mc:Fallback>
                <p:oleObj r:id="rId4" imgW="7553599" imgH="3414056" progId="Excel.Chart.8">
                  <p:embed/>
                  <p:pic>
                    <p:nvPicPr>
                      <p:cNvPr id="0" name="グラフ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2441575"/>
                        <a:ext cx="7554912"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コンテンツ プレースホルダー 2"/>
          <p:cNvSpPr>
            <a:spLocks noGrp="1"/>
          </p:cNvSpPr>
          <p:nvPr>
            <p:ph idx="1"/>
          </p:nvPr>
        </p:nvSpPr>
        <p:spPr>
          <a:xfrm>
            <a:off x="179388" y="1214438"/>
            <a:ext cx="8785225" cy="1206500"/>
          </a:xfrm>
        </p:spPr>
        <p:txBody>
          <a:bodyPr/>
          <a:lstStyle/>
          <a:p>
            <a:r>
              <a:rPr lang="ja-JP" altLang="ja-JP" b="1" u="sng" smtClean="0">
                <a:solidFill>
                  <a:srgbClr val="0070C0"/>
                </a:solidFill>
              </a:rPr>
              <a:t>老健施設で利用者を看取った家族のほとんどは、老健施設での看取りに満足していた</a:t>
            </a:r>
            <a:r>
              <a:rPr lang="ja-JP" altLang="en-US" b="1" smtClean="0">
                <a:solidFill>
                  <a:srgbClr val="FF0000"/>
                </a:solidFill>
              </a:rPr>
              <a:t>（約</a:t>
            </a:r>
            <a:r>
              <a:rPr lang="en-US" altLang="ja-JP" b="1" smtClean="0">
                <a:solidFill>
                  <a:srgbClr val="FF0000"/>
                </a:solidFill>
              </a:rPr>
              <a:t>90</a:t>
            </a:r>
            <a:r>
              <a:rPr lang="ja-JP" altLang="en-US" b="1" smtClean="0">
                <a:solidFill>
                  <a:srgbClr val="FF0000"/>
                </a:solidFill>
              </a:rPr>
              <a:t>％）</a:t>
            </a:r>
            <a:endParaRPr lang="ja-JP" altLang="ja-JP" smtClean="0">
              <a:solidFill>
                <a:srgbClr val="FF0000"/>
              </a:solidFill>
            </a:endParaRPr>
          </a:p>
        </p:txBody>
      </p:sp>
      <p:sp>
        <p:nvSpPr>
          <p:cNvPr id="5" name="テキスト ボックス 4"/>
          <p:cNvSpPr txBox="1"/>
          <p:nvPr/>
        </p:nvSpPr>
        <p:spPr>
          <a:xfrm>
            <a:off x="107950" y="115888"/>
            <a:ext cx="8683625" cy="954087"/>
          </a:xfrm>
          <a:prstGeom prst="rect">
            <a:avLst/>
          </a:prstGeom>
          <a:noFill/>
        </p:spPr>
        <p:txBody>
          <a:bodyPr wrap="none">
            <a:spAutoFit/>
          </a:bodyPr>
          <a:lstStyle/>
          <a:p>
            <a:pPr>
              <a:defRPr/>
            </a:pPr>
            <a:r>
              <a:rPr lang="ja-JP" altLang="en-US" sz="3200" dirty="0">
                <a:latin typeface="+mn-ea"/>
                <a:ea typeface="ＭＳ Ｐゴシック" charset="-128"/>
              </a:rPr>
              <a:t>１．在宅復帰だけではない老健施設の看取り機能</a:t>
            </a:r>
            <a:endParaRPr lang="en-US" altLang="ja-JP" sz="3200" dirty="0">
              <a:latin typeface="+mn-ea"/>
              <a:ea typeface="ＭＳ Ｐゴシック" charset="-128"/>
            </a:endParaRPr>
          </a:p>
          <a:p>
            <a:pPr algn="ctr">
              <a:defRPr/>
            </a:pPr>
            <a:r>
              <a:rPr lang="ja-JP" altLang="en-US" sz="2400" dirty="0">
                <a:latin typeface="+mn-ea"/>
                <a:ea typeface="ＭＳ Ｐゴシック" charset="-128"/>
              </a:rPr>
              <a:t>（老健施設における看取りの評価）</a:t>
            </a:r>
            <a:endParaRPr lang="ja-JP" altLang="en-US" sz="2400" dirty="0">
              <a:ea typeface="ＭＳ Ｐゴシック" charset="-128"/>
            </a:endParaRPr>
          </a:p>
        </p:txBody>
      </p:sp>
      <p:sp>
        <p:nvSpPr>
          <p:cNvPr id="6" name="右中かっこ 5"/>
          <p:cNvSpPr/>
          <p:nvPr/>
        </p:nvSpPr>
        <p:spPr>
          <a:xfrm>
            <a:off x="7208838" y="3059113"/>
            <a:ext cx="676275" cy="647700"/>
          </a:xfrm>
          <a:prstGeom prst="rightBrace">
            <a:avLst>
              <a:gd name="adj1" fmla="val 10223"/>
              <a:gd name="adj2" fmla="val 48531"/>
            </a:avLst>
          </a:prstGeom>
          <a:noFill/>
          <a:ln w="158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FF0000"/>
              </a:solidFill>
            </a:endParaRPr>
          </a:p>
        </p:txBody>
      </p:sp>
      <p:sp>
        <p:nvSpPr>
          <p:cNvPr id="7" name="テキスト ボックス 6"/>
          <p:cNvSpPr txBox="1"/>
          <p:nvPr/>
        </p:nvSpPr>
        <p:spPr>
          <a:xfrm>
            <a:off x="7885113" y="3068638"/>
            <a:ext cx="1162050" cy="523875"/>
          </a:xfrm>
          <a:prstGeom prst="rect">
            <a:avLst/>
          </a:prstGeom>
          <a:noFill/>
        </p:spPr>
        <p:txBody>
          <a:bodyPr wrap="none">
            <a:spAutoFit/>
          </a:bodyPr>
          <a:lstStyle/>
          <a:p>
            <a:pPr>
              <a:defRPr/>
            </a:pPr>
            <a:r>
              <a:rPr lang="en-US" altLang="ja-JP" sz="2800" b="1" dirty="0">
                <a:solidFill>
                  <a:srgbClr val="FF0000"/>
                </a:solidFill>
                <a:latin typeface="+mj-ea"/>
                <a:ea typeface="+mj-ea"/>
              </a:rPr>
              <a:t>88.6</a:t>
            </a:r>
            <a:r>
              <a:rPr lang="ja-JP" altLang="en-US" sz="2800" b="1" dirty="0">
                <a:solidFill>
                  <a:srgbClr val="FF0000"/>
                </a:solidFill>
                <a:latin typeface="+mj-ea"/>
                <a:ea typeface="+mj-ea"/>
              </a:rPr>
              <a:t>％</a:t>
            </a:r>
          </a:p>
        </p:txBody>
      </p:sp>
      <p:sp>
        <p:nvSpPr>
          <p:cNvPr id="37896" name="正方形/長方形 7"/>
          <p:cNvSpPr>
            <a:spLocks noChangeArrowheads="1"/>
          </p:cNvSpPr>
          <p:nvPr/>
        </p:nvSpPr>
        <p:spPr bwMode="auto">
          <a:xfrm>
            <a:off x="107950" y="6145213"/>
            <a:ext cx="8939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t>平成２５年度「介護老人保健施設の管理医師の有効活用による医療と介護の連携の促進に関する調査研究事業」より</a:t>
            </a: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8ECF8879-DC6C-4E8C-9905-C021D84B61A2}" type="slidenum">
              <a:rPr lang="ja-JP" altLang="en-US">
                <a:solidFill>
                  <a:srgbClr val="898989"/>
                </a:solidFill>
              </a:rPr>
              <a:pPr eaLnBrk="1" hangingPunct="1"/>
              <a:t>35</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68313" y="1330325"/>
            <a:ext cx="8389937" cy="51228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latin typeface="Arial" panose="020B0604020202020204" pitchFamily="34" charset="0"/>
            </a:endParaRPr>
          </a:p>
        </p:txBody>
      </p:sp>
      <p:sp>
        <p:nvSpPr>
          <p:cNvPr id="38915" name="Rectangle 2"/>
          <p:cNvSpPr>
            <a:spLocks noChangeArrowheads="1"/>
          </p:cNvSpPr>
          <p:nvPr/>
        </p:nvSpPr>
        <p:spPr bwMode="auto">
          <a:xfrm>
            <a:off x="609600" y="2409825"/>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250" indent="-476250"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80000"/>
              </a:lnSpc>
              <a:buFont typeface="Wingdings" panose="05000000000000000000" pitchFamily="2" charset="2"/>
              <a:buNone/>
            </a:pPr>
            <a:r>
              <a:rPr lang="en-US" altLang="ja-JP" sz="2400" b="1">
                <a:latin typeface="Times New Roman" panose="02020603050405020304" pitchFamily="18" charset="0"/>
              </a:rPr>
              <a:t>①</a:t>
            </a:r>
            <a:r>
              <a:rPr lang="ja-JP" altLang="en-US" sz="2400" b="1">
                <a:latin typeface="Times New Roman" panose="02020603050405020304" pitchFamily="18" charset="0"/>
              </a:rPr>
              <a:t>　病院での看取りは、あわただしい中で、時には各種のチューブにつながれたまま行われることが多い。それに比べると施設では、より自然な環境の中で、なじみの関係にある職員や家族に見守られながら、看取られることが可能である。</a:t>
            </a:r>
          </a:p>
          <a:p>
            <a:pPr eaLnBrk="1" hangingPunct="1">
              <a:lnSpc>
                <a:spcPct val="80000"/>
              </a:lnSpc>
              <a:buFont typeface="Wingdings" panose="05000000000000000000" pitchFamily="2" charset="2"/>
              <a:buNone/>
            </a:pPr>
            <a:endParaRPr lang="ja-JP" altLang="en-US" sz="900" b="1">
              <a:latin typeface="Times New Roman" panose="02020603050405020304" pitchFamily="18" charset="0"/>
            </a:endParaRPr>
          </a:p>
          <a:p>
            <a:pPr eaLnBrk="1" hangingPunct="1">
              <a:lnSpc>
                <a:spcPct val="80000"/>
              </a:lnSpc>
              <a:buFont typeface="Wingdings" panose="05000000000000000000" pitchFamily="2" charset="2"/>
              <a:buNone/>
            </a:pPr>
            <a:r>
              <a:rPr lang="ja-JP" altLang="en-US" sz="2400" b="1">
                <a:latin typeface="Times New Roman" panose="02020603050405020304" pitchFamily="18" charset="0"/>
              </a:rPr>
              <a:t>②　音楽、レクレーション、行事、会話等々、本人の</a:t>
            </a:r>
            <a:r>
              <a:rPr lang="en-US" altLang="ja-JP" sz="2400" b="1">
                <a:latin typeface="Times New Roman" panose="02020603050405020304" pitchFamily="18" charset="0"/>
              </a:rPr>
              <a:t>QOL</a:t>
            </a:r>
            <a:r>
              <a:rPr lang="ja-JP" altLang="en-US" sz="2400" b="1">
                <a:latin typeface="Times New Roman" panose="02020603050405020304" pitchFamily="18" charset="0"/>
              </a:rPr>
              <a:t>を考慮したケアが可能である。</a:t>
            </a:r>
          </a:p>
          <a:p>
            <a:pPr eaLnBrk="1" hangingPunct="1">
              <a:lnSpc>
                <a:spcPct val="80000"/>
              </a:lnSpc>
              <a:buFont typeface="Wingdings" panose="05000000000000000000" pitchFamily="2" charset="2"/>
              <a:buNone/>
            </a:pPr>
            <a:endParaRPr lang="ja-JP" altLang="en-US" sz="800" b="1">
              <a:latin typeface="Times New Roman" panose="02020603050405020304" pitchFamily="18" charset="0"/>
            </a:endParaRPr>
          </a:p>
          <a:p>
            <a:pPr eaLnBrk="1" hangingPunct="1">
              <a:lnSpc>
                <a:spcPct val="80000"/>
              </a:lnSpc>
              <a:buFont typeface="Wingdings" panose="05000000000000000000" pitchFamily="2" charset="2"/>
              <a:buNone/>
            </a:pPr>
            <a:r>
              <a:rPr lang="ja-JP" altLang="en-US" sz="2400" b="1">
                <a:latin typeface="Times New Roman" panose="02020603050405020304" pitchFamily="18" charset="0"/>
              </a:rPr>
              <a:t>③　病院と比較し身体介護・精神看護がより手厚く提供できる可能性がある。</a:t>
            </a:r>
          </a:p>
          <a:p>
            <a:pPr eaLnBrk="1" hangingPunct="1">
              <a:lnSpc>
                <a:spcPct val="80000"/>
              </a:lnSpc>
              <a:buFont typeface="Wingdings" panose="05000000000000000000" pitchFamily="2" charset="2"/>
              <a:buNone/>
            </a:pPr>
            <a:endParaRPr lang="ja-JP" altLang="en-US" sz="900" b="1">
              <a:latin typeface="Times New Roman" panose="02020603050405020304" pitchFamily="18" charset="0"/>
            </a:endParaRPr>
          </a:p>
          <a:p>
            <a:pPr eaLnBrk="1" hangingPunct="1">
              <a:lnSpc>
                <a:spcPct val="80000"/>
              </a:lnSpc>
              <a:buFont typeface="Wingdings" panose="05000000000000000000" pitchFamily="2" charset="2"/>
              <a:buNone/>
            </a:pPr>
            <a:r>
              <a:rPr lang="ja-JP" altLang="en-US" sz="2400" b="1">
                <a:latin typeface="Times New Roman" panose="02020603050405020304" pitchFamily="18" charset="0"/>
              </a:rPr>
              <a:t>④　老健における看取りは、病院に比べ低コストになる可能性が大きい。</a:t>
            </a:r>
          </a:p>
        </p:txBody>
      </p:sp>
      <p:sp>
        <p:nvSpPr>
          <p:cNvPr id="38916" name="Text Box 3"/>
          <p:cNvSpPr txBox="1">
            <a:spLocks noChangeArrowheads="1"/>
          </p:cNvSpPr>
          <p:nvPr/>
        </p:nvSpPr>
        <p:spPr bwMode="auto">
          <a:xfrm>
            <a:off x="3024188" y="1700213"/>
            <a:ext cx="3276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a:latin typeface="Times New Roman" panose="02020603050405020304" pitchFamily="18" charset="0"/>
              </a:rPr>
              <a:t>（病院と比較して）</a:t>
            </a:r>
          </a:p>
        </p:txBody>
      </p:sp>
      <p:sp>
        <p:nvSpPr>
          <p:cNvPr id="38917" name="Rectangle 5"/>
          <p:cNvSpPr>
            <a:spLocks noChangeArrowheads="1"/>
          </p:cNvSpPr>
          <p:nvPr/>
        </p:nvSpPr>
        <p:spPr bwMode="auto">
          <a:xfrm>
            <a:off x="1447800" y="1019175"/>
            <a:ext cx="6705600" cy="609600"/>
          </a:xfrm>
          <a:prstGeom prst="rect">
            <a:avLst/>
          </a:prstGeom>
          <a:solidFill>
            <a:schemeClr val="bg1"/>
          </a:solidFill>
          <a:ln w="12700">
            <a:solidFill>
              <a:schemeClr val="tx1"/>
            </a:solidFill>
            <a:miter lim="800000"/>
            <a:headEnd/>
            <a:tailEnd/>
          </a:ln>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400">
                <a:solidFill>
                  <a:srgbClr val="0070C0"/>
                </a:solidFill>
                <a:latin typeface="Times New Roman" panose="02020603050405020304" pitchFamily="18" charset="0"/>
              </a:rPr>
              <a:t>老健でターミナルケアを行うメリット </a:t>
            </a:r>
          </a:p>
        </p:txBody>
      </p:sp>
      <p:sp>
        <p:nvSpPr>
          <p:cNvPr id="6" name="テキスト ボックス 5"/>
          <p:cNvSpPr txBox="1"/>
          <p:nvPr/>
        </p:nvSpPr>
        <p:spPr>
          <a:xfrm>
            <a:off x="136525" y="188913"/>
            <a:ext cx="8683625" cy="584200"/>
          </a:xfrm>
          <a:prstGeom prst="rect">
            <a:avLst/>
          </a:prstGeom>
          <a:noFill/>
        </p:spPr>
        <p:txBody>
          <a:bodyPr wrap="none">
            <a:spAutoFit/>
          </a:bodyPr>
          <a:lstStyle/>
          <a:p>
            <a:pPr>
              <a:defRPr/>
            </a:pPr>
            <a:r>
              <a:rPr lang="ja-JP" altLang="en-US" sz="3200" dirty="0">
                <a:latin typeface="+mn-ea"/>
                <a:ea typeface="ＭＳ Ｐゴシック" charset="-128"/>
              </a:rPr>
              <a:t>１．在宅復帰だけではない老健施設の看取り機能</a:t>
            </a:r>
            <a:endParaRPr lang="en-US" altLang="ja-JP" sz="3200" dirty="0">
              <a:latin typeface="+mn-ea"/>
              <a:ea typeface="ＭＳ Ｐゴシック" charset="-128"/>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8BFCEC8B-C485-4744-A596-F8EC9EF9C3D8}" type="slidenum">
              <a:rPr lang="ja-JP" altLang="en-US">
                <a:solidFill>
                  <a:srgbClr val="898989"/>
                </a:solidFill>
              </a:rPr>
              <a:pPr eaLnBrk="1" hangingPunct="1"/>
              <a:t>36</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7313" y="115888"/>
            <a:ext cx="4248150" cy="576262"/>
          </a:xfrm>
          <a:solidFill>
            <a:schemeClr val="bg1"/>
          </a:solidFill>
          <a:ln w="19050">
            <a:solidFill>
              <a:srgbClr val="00B050"/>
            </a:solidFill>
          </a:ln>
        </p:spPr>
        <p:txBody>
          <a:bodyPr rtlCol="0">
            <a:normAutofit fontScale="90000"/>
          </a:bodyPr>
          <a:lstStyle/>
          <a:p>
            <a:pPr eaLnBrk="1" fontAlgn="auto" hangingPunct="1">
              <a:spcAft>
                <a:spcPts val="0"/>
              </a:spcAft>
              <a:defRPr/>
            </a:pPr>
            <a:r>
              <a:rPr lang="ja-JP" altLang="en-US" sz="3600" dirty="0" smtClean="0">
                <a:solidFill>
                  <a:srgbClr val="00B0F0"/>
                </a:solidFill>
              </a:rPr>
              <a:t>老健のタイプいろいろ</a:t>
            </a:r>
            <a:endParaRPr lang="ja-JP" altLang="en-US" sz="3600" dirty="0">
              <a:solidFill>
                <a:srgbClr val="00B0F0"/>
              </a:solidFill>
            </a:endParaRPr>
          </a:p>
        </p:txBody>
      </p:sp>
      <p:pic>
        <p:nvPicPr>
          <p:cNvPr id="39939"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157288"/>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75" y="3243263"/>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3289300"/>
            <a:ext cx="614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349500"/>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1125538"/>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5789613"/>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845175"/>
            <a:ext cx="61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5824538"/>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3390900"/>
            <a:ext cx="61436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379788"/>
            <a:ext cx="614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88" y="1058863"/>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1093788"/>
            <a:ext cx="61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5838825"/>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方体 16"/>
          <p:cNvSpPr/>
          <p:nvPr/>
        </p:nvSpPr>
        <p:spPr>
          <a:xfrm>
            <a:off x="1370013" y="2173288"/>
            <a:ext cx="1995487" cy="765175"/>
          </a:xfrm>
          <a:prstGeom prst="cub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在宅強化型</a:t>
            </a:r>
          </a:p>
        </p:txBody>
      </p:sp>
      <p:sp>
        <p:nvSpPr>
          <p:cNvPr id="18" name="直方体 17"/>
          <p:cNvSpPr/>
          <p:nvPr/>
        </p:nvSpPr>
        <p:spPr>
          <a:xfrm>
            <a:off x="5411788" y="2176463"/>
            <a:ext cx="2819400" cy="763587"/>
          </a:xfrm>
          <a:prstGeom prst="cub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アウトリーチ特化型</a:t>
            </a:r>
          </a:p>
        </p:txBody>
      </p:sp>
      <p:sp>
        <p:nvSpPr>
          <p:cNvPr id="19" name="直方体 18"/>
          <p:cNvSpPr/>
          <p:nvPr/>
        </p:nvSpPr>
        <p:spPr>
          <a:xfrm>
            <a:off x="5467350" y="4537075"/>
            <a:ext cx="2820988" cy="763588"/>
          </a:xfrm>
          <a:prstGeom prst="cube">
            <a:avLst/>
          </a:prstGeom>
          <a:solidFill>
            <a:schemeClr val="accent6">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認知症対応特化型</a:t>
            </a:r>
          </a:p>
        </p:txBody>
      </p:sp>
      <p:sp>
        <p:nvSpPr>
          <p:cNvPr id="20" name="直方体 19"/>
          <p:cNvSpPr/>
          <p:nvPr/>
        </p:nvSpPr>
        <p:spPr>
          <a:xfrm>
            <a:off x="755650" y="4508500"/>
            <a:ext cx="3348038" cy="765175"/>
          </a:xfrm>
          <a:prstGeom prst="cube">
            <a:avLst/>
          </a:prstGeom>
          <a:solidFill>
            <a:schemeClr val="accent2">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dirty="0"/>
              <a:t>看取り・医療特化型（ﾏｽｺﾐｺﾝ）</a:t>
            </a:r>
          </a:p>
        </p:txBody>
      </p:sp>
      <p:sp>
        <p:nvSpPr>
          <p:cNvPr id="39956" name="テキスト ボックス 20"/>
          <p:cNvSpPr txBox="1">
            <a:spLocks noChangeArrowheads="1"/>
          </p:cNvSpPr>
          <p:nvPr/>
        </p:nvSpPr>
        <p:spPr bwMode="auto">
          <a:xfrm>
            <a:off x="5678488" y="2695575"/>
            <a:ext cx="166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（２４時間３６５日）</a:t>
            </a:r>
          </a:p>
        </p:txBody>
      </p:sp>
      <p:sp>
        <p:nvSpPr>
          <p:cNvPr id="22" name="額縁 21"/>
          <p:cNvSpPr/>
          <p:nvPr/>
        </p:nvSpPr>
        <p:spPr>
          <a:xfrm>
            <a:off x="2468563" y="5816600"/>
            <a:ext cx="1320800" cy="614363"/>
          </a:xfrm>
          <a:prstGeom prst="bevel">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t>医療機関</a:t>
            </a:r>
          </a:p>
        </p:txBody>
      </p:sp>
      <p:cxnSp>
        <p:nvCxnSpPr>
          <p:cNvPr id="24" name="直線矢印コネクタ 23"/>
          <p:cNvCxnSpPr/>
          <p:nvPr/>
        </p:nvCxnSpPr>
        <p:spPr>
          <a:xfrm flipV="1">
            <a:off x="2733675" y="1797050"/>
            <a:ext cx="269875" cy="2492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171575" y="5411788"/>
            <a:ext cx="271463" cy="377825"/>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2095500" y="2965450"/>
            <a:ext cx="28575" cy="360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597150" y="5329238"/>
            <a:ext cx="174625" cy="428625"/>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349375" y="1749425"/>
            <a:ext cx="230188" cy="3476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952750" y="2951163"/>
            <a:ext cx="179388" cy="39687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914400" y="2600325"/>
            <a:ext cx="434975"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219700" y="5427663"/>
            <a:ext cx="288925" cy="330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372225" y="5386388"/>
            <a:ext cx="1588" cy="4238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7956550" y="5400675"/>
            <a:ext cx="403225" cy="44132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797550" y="1679575"/>
            <a:ext cx="287338"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7237413" y="1639888"/>
            <a:ext cx="250825" cy="466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956300" y="2992438"/>
            <a:ext cx="301625"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7308850" y="3006725"/>
            <a:ext cx="344488" cy="3873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72" name="テキスト ボックス 54"/>
          <p:cNvSpPr txBox="1">
            <a:spLocks noChangeArrowheads="1"/>
          </p:cNvSpPr>
          <p:nvPr/>
        </p:nvSpPr>
        <p:spPr bwMode="auto">
          <a:xfrm>
            <a:off x="4140200" y="549751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ＢＰＳＤ重度</a:t>
            </a:r>
          </a:p>
        </p:txBody>
      </p:sp>
      <p:sp>
        <p:nvSpPr>
          <p:cNvPr id="39973" name="テキスト ボックス 55"/>
          <p:cNvSpPr txBox="1">
            <a:spLocks noChangeArrowheads="1"/>
          </p:cNvSpPr>
          <p:nvPr/>
        </p:nvSpPr>
        <p:spPr bwMode="auto">
          <a:xfrm>
            <a:off x="5487988" y="5497513"/>
            <a:ext cx="969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介護相談</a:t>
            </a:r>
          </a:p>
        </p:txBody>
      </p:sp>
      <p:sp>
        <p:nvSpPr>
          <p:cNvPr id="39974" name="テキスト ボックス 56"/>
          <p:cNvSpPr txBox="1">
            <a:spLocks noChangeArrowheads="1"/>
          </p:cNvSpPr>
          <p:nvPr/>
        </p:nvSpPr>
        <p:spPr bwMode="auto">
          <a:xfrm>
            <a:off x="6345238" y="5497513"/>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アルツハイマーカフェ</a:t>
            </a:r>
          </a:p>
        </p:txBody>
      </p:sp>
      <p:sp>
        <p:nvSpPr>
          <p:cNvPr id="39975" name="テキスト ボックス 57"/>
          <p:cNvSpPr txBox="1">
            <a:spLocks noChangeArrowheads="1"/>
          </p:cNvSpPr>
          <p:nvPr/>
        </p:nvSpPr>
        <p:spPr bwMode="auto">
          <a:xfrm>
            <a:off x="8113713" y="537051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認知症リハ</a:t>
            </a:r>
          </a:p>
        </p:txBody>
      </p:sp>
      <p:sp>
        <p:nvSpPr>
          <p:cNvPr id="39976" name="テキスト ボックス 58"/>
          <p:cNvSpPr txBox="1">
            <a:spLocks noChangeArrowheads="1"/>
          </p:cNvSpPr>
          <p:nvPr/>
        </p:nvSpPr>
        <p:spPr bwMode="auto">
          <a:xfrm>
            <a:off x="5965825" y="1679575"/>
            <a:ext cx="1079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訪問看護</a:t>
            </a:r>
          </a:p>
        </p:txBody>
      </p:sp>
      <p:sp>
        <p:nvSpPr>
          <p:cNvPr id="39977" name="テキスト ボックス 59"/>
          <p:cNvSpPr txBox="1">
            <a:spLocks noChangeArrowheads="1"/>
          </p:cNvSpPr>
          <p:nvPr/>
        </p:nvSpPr>
        <p:spPr bwMode="auto">
          <a:xfrm>
            <a:off x="7581900" y="1681163"/>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訪問介護</a:t>
            </a:r>
          </a:p>
        </p:txBody>
      </p:sp>
      <p:sp>
        <p:nvSpPr>
          <p:cNvPr id="39978" name="テキスト ボックス 60"/>
          <p:cNvSpPr txBox="1">
            <a:spLocks noChangeArrowheads="1"/>
          </p:cNvSpPr>
          <p:nvPr/>
        </p:nvSpPr>
        <p:spPr bwMode="auto">
          <a:xfrm>
            <a:off x="6011863" y="3213100"/>
            <a:ext cx="1189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訪問リハビリ</a:t>
            </a:r>
          </a:p>
        </p:txBody>
      </p:sp>
      <p:sp>
        <p:nvSpPr>
          <p:cNvPr id="39979" name="テキスト ボックス 63"/>
          <p:cNvSpPr txBox="1">
            <a:spLocks noChangeArrowheads="1"/>
          </p:cNvSpPr>
          <p:nvPr/>
        </p:nvSpPr>
        <p:spPr bwMode="auto">
          <a:xfrm>
            <a:off x="7834313" y="3213100"/>
            <a:ext cx="1189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訪問診療</a:t>
            </a:r>
          </a:p>
        </p:txBody>
      </p:sp>
      <p:sp>
        <p:nvSpPr>
          <p:cNvPr id="39980" name="テキスト ボックス 26"/>
          <p:cNvSpPr txBox="1">
            <a:spLocks noChangeArrowheads="1"/>
          </p:cNvSpPr>
          <p:nvPr/>
        </p:nvSpPr>
        <p:spPr bwMode="auto">
          <a:xfrm>
            <a:off x="3067050" y="1727200"/>
            <a:ext cx="1274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B0F0"/>
                </a:solidFill>
              </a:rPr>
              <a:t>在宅復帰</a:t>
            </a:r>
          </a:p>
        </p:txBody>
      </p:sp>
      <p:sp>
        <p:nvSpPr>
          <p:cNvPr id="39981" name="テキスト ボックス 47"/>
          <p:cNvSpPr txBox="1">
            <a:spLocks noChangeArrowheads="1"/>
          </p:cNvSpPr>
          <p:nvPr/>
        </p:nvSpPr>
        <p:spPr bwMode="auto">
          <a:xfrm>
            <a:off x="34925" y="2952750"/>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B0F0"/>
                </a:solidFill>
              </a:rPr>
              <a:t>在宅支援</a:t>
            </a:r>
            <a:endParaRPr lang="en-US" altLang="ja-JP" sz="1600">
              <a:solidFill>
                <a:srgbClr val="00B0F0"/>
              </a:solidFill>
            </a:endParaRPr>
          </a:p>
          <a:p>
            <a:pPr eaLnBrk="1" hangingPunct="1">
              <a:spcBef>
                <a:spcPct val="0"/>
              </a:spcBef>
              <a:buFontTx/>
              <a:buNone/>
            </a:pPr>
            <a:r>
              <a:rPr lang="ja-JP" altLang="en-US" sz="1600">
                <a:solidFill>
                  <a:srgbClr val="00B0F0"/>
                </a:solidFill>
              </a:rPr>
              <a:t>（デイケア、</a:t>
            </a:r>
            <a:r>
              <a:rPr lang="en-US" altLang="ja-JP" sz="1600">
                <a:solidFill>
                  <a:srgbClr val="00B0F0"/>
                </a:solidFill>
              </a:rPr>
              <a:t>SS</a:t>
            </a:r>
            <a:r>
              <a:rPr lang="ja-JP" altLang="en-US" sz="1600">
                <a:solidFill>
                  <a:srgbClr val="00B0F0"/>
                </a:solidFill>
              </a:rPr>
              <a:t>等）</a:t>
            </a:r>
          </a:p>
        </p:txBody>
      </p:sp>
      <p:sp>
        <p:nvSpPr>
          <p:cNvPr id="3" name="円/楕円 2"/>
          <p:cNvSpPr/>
          <p:nvPr/>
        </p:nvSpPr>
        <p:spPr>
          <a:xfrm>
            <a:off x="4418013" y="4221163"/>
            <a:ext cx="4605337" cy="153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下矢印 3"/>
          <p:cNvSpPr/>
          <p:nvPr/>
        </p:nvSpPr>
        <p:spPr>
          <a:xfrm rot="19518272">
            <a:off x="4532313" y="3865563"/>
            <a:ext cx="458787" cy="612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57200" y="836613"/>
            <a:ext cx="8229600" cy="581025"/>
          </a:xfrm>
        </p:spPr>
        <p:txBody>
          <a:bodyPr/>
          <a:lstStyle/>
          <a:p>
            <a:r>
              <a:rPr lang="ja-JP" altLang="en-US" sz="3200" smtClean="0">
                <a:solidFill>
                  <a:srgbClr val="0070C0"/>
                </a:solidFill>
              </a:rPr>
              <a:t>在宅復帰率と認知症の利用者割合の分布</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450975"/>
            <a:ext cx="62118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p:cNvSpPr/>
          <p:nvPr/>
        </p:nvSpPr>
        <p:spPr>
          <a:xfrm>
            <a:off x="3246438" y="4581525"/>
            <a:ext cx="1541462" cy="1079500"/>
          </a:xfrm>
          <a:prstGeom prst="ellipse">
            <a:avLst/>
          </a:prstGeom>
          <a:solidFill>
            <a:schemeClr val="bg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4643438" y="4437063"/>
            <a:ext cx="720725" cy="684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66" name="コンテンツ プレースホルダー 2"/>
          <p:cNvSpPr>
            <a:spLocks noGrp="1"/>
          </p:cNvSpPr>
          <p:nvPr>
            <p:ph idx="1"/>
          </p:nvPr>
        </p:nvSpPr>
        <p:spPr>
          <a:xfrm>
            <a:off x="5292725" y="3900488"/>
            <a:ext cx="3382963" cy="2312987"/>
          </a:xfrm>
        </p:spPr>
        <p:txBody>
          <a:bodyPr/>
          <a:lstStyle/>
          <a:p>
            <a:pPr marL="0" indent="0">
              <a:buFont typeface="Arial" panose="020B0604020202020204" pitchFamily="34" charset="0"/>
              <a:buNone/>
            </a:pPr>
            <a:r>
              <a:rPr lang="ja-JP" altLang="en-US" sz="2000" smtClean="0"/>
              <a:t>在宅復帰率が低くても、</a:t>
            </a:r>
            <a:endParaRPr lang="en-US" altLang="ja-JP" sz="2000" smtClean="0"/>
          </a:p>
          <a:p>
            <a:pPr marL="0" indent="0">
              <a:buFont typeface="Arial" panose="020B0604020202020204" pitchFamily="34" charset="0"/>
              <a:buNone/>
            </a:pPr>
            <a:r>
              <a:rPr lang="ja-JP" altLang="en-US" sz="2000" smtClean="0"/>
              <a:t>多くの認知症を診ている施設がある</a:t>
            </a:r>
          </a:p>
        </p:txBody>
      </p:sp>
      <p:sp>
        <p:nvSpPr>
          <p:cNvPr id="40967" name="正方形/長方形 6"/>
          <p:cNvSpPr>
            <a:spLocks noChangeArrowheads="1"/>
          </p:cNvSpPr>
          <p:nvPr/>
        </p:nvSpPr>
        <p:spPr bwMode="auto">
          <a:xfrm>
            <a:off x="1476375" y="6505575"/>
            <a:ext cx="6783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t>平成２５年度「地域における介護老人保健施設の役割に関する調査研究事業」より</a:t>
            </a:r>
          </a:p>
        </p:txBody>
      </p:sp>
      <p:sp>
        <p:nvSpPr>
          <p:cNvPr id="8" name="テキスト ボックス 7"/>
          <p:cNvSpPr txBox="1"/>
          <p:nvPr/>
        </p:nvSpPr>
        <p:spPr>
          <a:xfrm>
            <a:off x="136525" y="188913"/>
            <a:ext cx="8788400" cy="584200"/>
          </a:xfrm>
          <a:prstGeom prst="rect">
            <a:avLst/>
          </a:prstGeom>
          <a:noFill/>
        </p:spPr>
        <p:txBody>
          <a:bodyPr wrap="none">
            <a:spAutoFit/>
          </a:bodyPr>
          <a:lstStyle/>
          <a:p>
            <a:pPr>
              <a:defRPr/>
            </a:pPr>
            <a:r>
              <a:rPr lang="en-US" altLang="ja-JP" sz="3200" dirty="0">
                <a:latin typeface="+mn-ea"/>
                <a:ea typeface="ＭＳ Ｐゴシック" charset="-128"/>
              </a:rPr>
              <a:t>2</a:t>
            </a:r>
            <a:r>
              <a:rPr lang="ja-JP" altLang="en-US" sz="3200" dirty="0" err="1">
                <a:latin typeface="+mn-ea"/>
                <a:ea typeface="ＭＳ Ｐゴシック" charset="-128"/>
              </a:rPr>
              <a:t>．</a:t>
            </a:r>
            <a:r>
              <a:rPr lang="ja-JP" altLang="en-US" sz="3200" dirty="0">
                <a:latin typeface="+mn-ea"/>
                <a:ea typeface="ＭＳ Ｐゴシック" charset="-128"/>
              </a:rPr>
              <a:t>在宅復帰だけではない老健施設の認知症対応</a:t>
            </a:r>
            <a:endParaRPr lang="en-US" altLang="ja-JP" sz="3200" dirty="0">
              <a:latin typeface="+mn-ea"/>
              <a:ea typeface="ＭＳ Ｐゴシック" charset="-128"/>
            </a:endParaRPr>
          </a:p>
        </p:txBody>
      </p:sp>
      <p:sp>
        <p:nvSpPr>
          <p:cNvPr id="5" name="スライド番号プレースホルダー 4"/>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1602F20B-D5DE-49F9-BAB4-29C285923A1A}" type="slidenum">
              <a:rPr lang="ja-JP" altLang="en-US">
                <a:solidFill>
                  <a:srgbClr val="898989"/>
                </a:solidFill>
              </a:rPr>
              <a:pPr eaLnBrk="1" hangingPunct="1"/>
              <a:t>38</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7950" y="1439863"/>
            <a:ext cx="8928100" cy="49593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987" name="Text Box 2"/>
          <p:cNvSpPr txBox="1">
            <a:spLocks noChangeArrowheads="1"/>
          </p:cNvSpPr>
          <p:nvPr/>
        </p:nvSpPr>
        <p:spPr bwMode="auto">
          <a:xfrm>
            <a:off x="395288" y="115888"/>
            <a:ext cx="84978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200"/>
              </a:lnSpc>
              <a:spcBef>
                <a:spcPct val="0"/>
              </a:spcBef>
              <a:buFontTx/>
              <a:buNone/>
            </a:pPr>
            <a:r>
              <a:rPr lang="ja-JP" altLang="en-US" sz="2800">
                <a:solidFill>
                  <a:srgbClr val="3333CC"/>
                </a:solidFill>
                <a:latin typeface="Arial" panose="020B0604020202020204" pitchFamily="34" charset="0"/>
              </a:rPr>
              <a:t>老健施設における</a:t>
            </a:r>
            <a:endParaRPr lang="en-US" altLang="ja-JP" sz="2800">
              <a:solidFill>
                <a:srgbClr val="3333CC"/>
              </a:solidFill>
              <a:latin typeface="Arial" panose="020B0604020202020204" pitchFamily="34" charset="0"/>
            </a:endParaRPr>
          </a:p>
          <a:p>
            <a:pPr eaLnBrk="1" hangingPunct="1">
              <a:lnSpc>
                <a:spcPts val="3200"/>
              </a:lnSpc>
              <a:spcBef>
                <a:spcPct val="0"/>
              </a:spcBef>
              <a:buFontTx/>
              <a:buNone/>
            </a:pPr>
            <a:r>
              <a:rPr lang="ja-JP" altLang="en-US" sz="2800">
                <a:solidFill>
                  <a:srgbClr val="3333CC"/>
                </a:solidFill>
                <a:latin typeface="Arial" panose="020B0604020202020204" pitchFamily="34" charset="0"/>
              </a:rPr>
              <a:t>　　   認知症短期集中リハビリテーション実施状況</a:t>
            </a:r>
            <a:endParaRPr lang="en-US" altLang="ja-JP" sz="900" b="1">
              <a:latin typeface="Arial" panose="020B0604020202020204" pitchFamily="34" charset="0"/>
            </a:endParaRPr>
          </a:p>
          <a:p>
            <a:pPr eaLnBrk="1" hangingPunct="1">
              <a:lnSpc>
                <a:spcPts val="3200"/>
              </a:lnSpc>
              <a:spcBef>
                <a:spcPct val="0"/>
              </a:spcBef>
              <a:buFontTx/>
              <a:buNone/>
            </a:pPr>
            <a:r>
              <a:rPr lang="ja-JP" altLang="en-US" sz="1800" b="1">
                <a:latin typeface="Arial" panose="020B0604020202020204" pitchFamily="34" charset="0"/>
              </a:rPr>
              <a:t>　（全老健「認知症短期集中リハビリテーション」提供可能施設　公表意向調査より）</a:t>
            </a:r>
          </a:p>
        </p:txBody>
      </p:sp>
      <p:sp>
        <p:nvSpPr>
          <p:cNvPr id="41988" name="テキスト ボックス 4"/>
          <p:cNvSpPr txBox="1">
            <a:spLocks noChangeArrowheads="1"/>
          </p:cNvSpPr>
          <p:nvPr/>
        </p:nvSpPr>
        <p:spPr bwMode="auto">
          <a:xfrm>
            <a:off x="107950" y="5661025"/>
            <a:ext cx="2627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●通所リハビリテーション</a:t>
            </a:r>
          </a:p>
        </p:txBody>
      </p:sp>
      <p:sp>
        <p:nvSpPr>
          <p:cNvPr id="41989" name="テキスト ボックス 5"/>
          <p:cNvSpPr txBox="1">
            <a:spLocks noChangeArrowheads="1"/>
          </p:cNvSpPr>
          <p:nvPr/>
        </p:nvSpPr>
        <p:spPr bwMode="auto">
          <a:xfrm>
            <a:off x="107950" y="1474788"/>
            <a:ext cx="87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●入所</a:t>
            </a: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C63B0F2E-A56D-4994-89B5-F31997073CA9}" type="slidenum">
              <a:rPr lang="ja-JP" altLang="en-US">
                <a:solidFill>
                  <a:srgbClr val="898989"/>
                </a:solidFill>
              </a:rPr>
              <a:pPr eaLnBrk="1" hangingPunct="1"/>
              <a:t>39</a:t>
            </a:fld>
            <a:endParaRPr lang="ja-JP" altLang="en-US">
              <a:solidFill>
                <a:srgbClr val="898989"/>
              </a:solidFill>
            </a:endParaRPr>
          </a:p>
        </p:txBody>
      </p:sp>
      <p:graphicFrame>
        <p:nvGraphicFramePr>
          <p:cNvPr id="41991" name="グラフ 10"/>
          <p:cNvGraphicFramePr>
            <a:graphicFrameLocks/>
          </p:cNvGraphicFramePr>
          <p:nvPr/>
        </p:nvGraphicFramePr>
        <p:xfrm>
          <a:off x="57150" y="1722438"/>
          <a:ext cx="4889500" cy="3729037"/>
        </p:xfrm>
        <a:graphic>
          <a:graphicData uri="http://schemas.openxmlformats.org/presentationml/2006/ole">
            <mc:AlternateContent xmlns:mc="http://schemas.openxmlformats.org/markup-compatibility/2006">
              <mc:Choice xmlns:v="urn:schemas-microsoft-com:vml" Requires="v">
                <p:oleObj spid="_x0000_s41994" r:id="rId4" imgW="4889416" imgH="3731075" progId="Excel.Chart.8">
                  <p:embed/>
                </p:oleObj>
              </mc:Choice>
              <mc:Fallback>
                <p:oleObj r:id="rId4" imgW="4889416" imgH="3731075" progId="Excel.Chart.8">
                  <p:embed/>
                  <p:pic>
                    <p:nvPicPr>
                      <p:cNvPr id="0" name="グラフ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1722438"/>
                        <a:ext cx="4889500"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92" name="グラフ 11"/>
          <p:cNvGraphicFramePr>
            <a:graphicFrameLocks/>
          </p:cNvGraphicFramePr>
          <p:nvPr/>
        </p:nvGraphicFramePr>
        <p:xfrm>
          <a:off x="4953000" y="1835150"/>
          <a:ext cx="4133850" cy="3589338"/>
        </p:xfrm>
        <a:graphic>
          <a:graphicData uri="http://schemas.openxmlformats.org/presentationml/2006/ole">
            <mc:AlternateContent xmlns:mc="http://schemas.openxmlformats.org/markup-compatibility/2006">
              <mc:Choice xmlns:v="urn:schemas-microsoft-com:vml" Requires="v">
                <p:oleObj spid="_x0000_s41995" r:id="rId7" imgW="4133446" imgH="3590855" progId="Excel.Chart.8">
                  <p:embed/>
                </p:oleObj>
              </mc:Choice>
              <mc:Fallback>
                <p:oleObj r:id="rId7" imgW="4133446" imgH="3590855" progId="Excel.Chart.8">
                  <p:embed/>
                  <p:pic>
                    <p:nvPicPr>
                      <p:cNvPr id="0" name="グラフ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835150"/>
                        <a:ext cx="413385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3" name="テキスト ボックス 12"/>
          <p:cNvSpPr txBox="1">
            <a:spLocks noChangeArrowheads="1"/>
          </p:cNvSpPr>
          <p:nvPr/>
        </p:nvSpPr>
        <p:spPr bwMode="auto">
          <a:xfrm>
            <a:off x="952500" y="6029325"/>
            <a:ext cx="700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調査回答数１</a:t>
            </a:r>
            <a:r>
              <a:rPr lang="en-US" altLang="ja-JP" sz="1800"/>
              <a:t>,</a:t>
            </a:r>
            <a:r>
              <a:rPr lang="ja-JP" altLang="en-US" sz="1800"/>
              <a:t>２０６施設のうち、実施施設は４０１施設（実施率３３</a:t>
            </a:r>
            <a:r>
              <a:rPr lang="en-US" altLang="ja-JP" sz="1800"/>
              <a:t>.</a:t>
            </a:r>
            <a:r>
              <a:rPr lang="ja-JP" altLang="en-US" sz="1800"/>
              <a:t>３％）</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93738"/>
            <a:ext cx="8640762"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7" name="正方形/長方形 2"/>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介護保険制度改正の概略（改正法案）</a:t>
            </a:r>
          </a:p>
        </p:txBody>
      </p:sp>
      <p:sp>
        <p:nvSpPr>
          <p:cNvPr id="5" name="正方形/長方形 4"/>
          <p:cNvSpPr/>
          <p:nvPr/>
        </p:nvSpPr>
        <p:spPr>
          <a:xfrm>
            <a:off x="231775" y="2005013"/>
            <a:ext cx="8586788" cy="4146550"/>
          </a:xfrm>
          <a:prstGeom prst="rect">
            <a:avLst/>
          </a:prstGeom>
          <a:solidFill>
            <a:schemeClr val="bg1"/>
          </a:solidFill>
          <a:ln w="19050">
            <a:solidFill>
              <a:schemeClr val="accent1"/>
            </a:solidFill>
          </a:ln>
        </p:spPr>
        <p:txBody>
          <a:bodyPr>
            <a:spAutoFit/>
          </a:bodyPr>
          <a:lstStyle/>
          <a:p>
            <a:pPr algn="just">
              <a:spcAft>
                <a:spcPts val="0"/>
              </a:spcAft>
              <a:defRPr/>
            </a:pPr>
            <a:endParaRPr lang="en-US" altLang="ja-JP" sz="1200" b="1" kern="100">
              <a:latin typeface="ＭＳ Ｐ明朝" pitchFamily="18" charset="-128"/>
              <a:ea typeface="ＭＳ Ｐ明朝" pitchFamily="18" charset="-128"/>
              <a:cs typeface="Times New Roman"/>
            </a:endParaRPr>
          </a:p>
          <a:p>
            <a:pPr algn="just">
              <a:spcAft>
                <a:spcPts val="0"/>
              </a:spcAft>
              <a:defRPr/>
            </a:pPr>
            <a:r>
              <a:rPr lang="en-US" altLang="ja-JP" sz="1200" b="1" kern="100">
                <a:latin typeface="ＭＳ Ｐ明朝" pitchFamily="18" charset="-128"/>
                <a:ea typeface="ＭＳ Ｐ明朝" pitchFamily="18" charset="-128"/>
                <a:cs typeface="Times New Roman"/>
              </a:rPr>
              <a:t>  </a:t>
            </a:r>
            <a:r>
              <a:rPr lang="ja-JP" altLang="ja-JP" sz="1200" b="1" u="sng" kern="100">
                <a:latin typeface="ＭＳ Ｐ明朝" pitchFamily="18" charset="-128"/>
                <a:ea typeface="ＭＳ Ｐ明朝" pitchFamily="18" charset="-128"/>
                <a:cs typeface="Times New Roman"/>
              </a:rPr>
              <a:t>１．新たな基金の創設と医療・介護の連携強化（地域介護施設整備促進法等関係）</a:t>
            </a:r>
          </a:p>
          <a:p>
            <a:pPr algn="just">
              <a:spcAft>
                <a:spcPts val="0"/>
              </a:spcAft>
              <a:defRPr/>
            </a:pPr>
            <a:r>
              <a:rPr lang="ja-JP" altLang="en-US"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①都道府県の事業計画に記載した医療・介護の事業（病床の機能分化・連携、在宅医療・介護の推進等）のため、</a:t>
            </a:r>
          </a:p>
          <a:p>
            <a:pPr algn="just">
              <a:spcAft>
                <a:spcPts val="0"/>
              </a:spcAft>
              <a:defRPr/>
            </a:pPr>
            <a:r>
              <a:rPr lang="ja-JP" altLang="en-US" sz="1100" kern="100">
                <a:latin typeface="ＭＳ Ｐ明朝" pitchFamily="18" charset="-128"/>
                <a:ea typeface="ＭＳ Ｐ明朝" pitchFamily="18" charset="-128"/>
                <a:cs typeface="Times New Roman"/>
              </a:rPr>
              <a:t>　　   </a:t>
            </a:r>
            <a:r>
              <a:rPr lang="ja-JP" altLang="ja-JP" sz="1100" b="1" u="sng" kern="100">
                <a:latin typeface="ＭＳ Ｐ明朝" pitchFamily="18" charset="-128"/>
                <a:ea typeface="ＭＳ Ｐ明朝" pitchFamily="18" charset="-128"/>
                <a:cs typeface="Times New Roman"/>
              </a:rPr>
              <a:t>消費税増収分を活用した新たな基金を都道府県に設置</a:t>
            </a:r>
          </a:p>
          <a:p>
            <a:pPr algn="just">
              <a:spcAft>
                <a:spcPts val="0"/>
              </a:spcAft>
              <a:defRPr/>
            </a:pPr>
            <a:r>
              <a:rPr lang="ja-JP" altLang="en-US"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②</a:t>
            </a:r>
            <a:r>
              <a:rPr lang="ja-JP" altLang="ja-JP" sz="1100" b="1" u="sng" kern="100">
                <a:latin typeface="ＭＳ Ｐ明朝" pitchFamily="18" charset="-128"/>
                <a:ea typeface="ＭＳ Ｐ明朝" pitchFamily="18" charset="-128"/>
                <a:cs typeface="Times New Roman"/>
              </a:rPr>
              <a:t>医療と介護の連携を強化</a:t>
            </a:r>
            <a:r>
              <a:rPr lang="ja-JP" altLang="ja-JP" sz="1100" kern="100">
                <a:latin typeface="ＭＳ Ｐ明朝" pitchFamily="18" charset="-128"/>
                <a:ea typeface="ＭＳ Ｐ明朝" pitchFamily="18" charset="-128"/>
                <a:cs typeface="Times New Roman"/>
              </a:rPr>
              <a:t>するため、厚生労働大臣が基本的な方針を策定</a:t>
            </a:r>
            <a:endParaRPr lang="en-US" altLang="ja-JP" sz="1100" kern="100">
              <a:latin typeface="ＭＳ Ｐ明朝" pitchFamily="18" charset="-128"/>
              <a:ea typeface="ＭＳ Ｐ明朝" pitchFamily="18" charset="-128"/>
              <a:cs typeface="Times New Roman"/>
            </a:endParaRPr>
          </a:p>
          <a:p>
            <a:pPr algn="just">
              <a:spcAft>
                <a:spcPts val="0"/>
              </a:spcAft>
              <a:defRPr/>
            </a:pPr>
            <a:endParaRPr lang="en-US" altLang="ja-JP" sz="800" kern="100">
              <a:latin typeface="ＭＳ Ｐ明朝" pitchFamily="18" charset="-128"/>
              <a:ea typeface="ＭＳ Ｐ明朝" pitchFamily="18" charset="-128"/>
              <a:cs typeface="Times New Roman"/>
            </a:endParaRPr>
          </a:p>
          <a:p>
            <a:pPr algn="just">
              <a:spcAft>
                <a:spcPts val="0"/>
              </a:spcAft>
              <a:defRPr/>
            </a:pPr>
            <a:r>
              <a:rPr lang="en-US" altLang="ja-JP" sz="1200" b="1" kern="100">
                <a:latin typeface="ＭＳ Ｐ明朝" pitchFamily="18" charset="-128"/>
                <a:ea typeface="ＭＳ Ｐ明朝" pitchFamily="18" charset="-128"/>
                <a:cs typeface="Times New Roman"/>
              </a:rPr>
              <a:t>  </a:t>
            </a:r>
            <a:r>
              <a:rPr lang="ja-JP" altLang="ja-JP" sz="1200" b="1" u="sng" kern="100">
                <a:latin typeface="ＭＳ Ｐ明朝" pitchFamily="18" charset="-128"/>
                <a:ea typeface="ＭＳ Ｐ明朝" pitchFamily="18" charset="-128"/>
                <a:cs typeface="Times New Roman"/>
              </a:rPr>
              <a:t>２．地域における効率的かつ効果的な医療提供体制の確保（医療法関係）</a:t>
            </a:r>
          </a:p>
          <a:p>
            <a:pPr algn="just">
              <a:spcAft>
                <a:spcPts val="0"/>
              </a:spcAft>
              <a:defRPr/>
            </a:pPr>
            <a:r>
              <a:rPr lang="en-US" altLang="ja-JP" sz="115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①医療機関が都道府県知事に</a:t>
            </a:r>
            <a:r>
              <a:rPr lang="ja-JP" altLang="ja-JP" sz="1100" b="1" u="sng" kern="100">
                <a:latin typeface="ＭＳ Ｐ明朝" pitchFamily="18" charset="-128"/>
                <a:ea typeface="ＭＳ Ｐ明朝" pitchFamily="18" charset="-128"/>
                <a:cs typeface="Times New Roman"/>
              </a:rPr>
              <a:t>病床の医療機能（高度急性期、急性期、回復期、慢性期）等を報告し、</a:t>
            </a:r>
            <a:r>
              <a:rPr lang="ja-JP" altLang="ja-JP" sz="1100" kern="100">
                <a:latin typeface="ＭＳ Ｐ明朝" pitchFamily="18" charset="-128"/>
                <a:ea typeface="ＭＳ Ｐ明朝" pitchFamily="18" charset="-128"/>
                <a:cs typeface="Times New Roman"/>
              </a:rPr>
              <a:t>都道府県は、それをもとに</a:t>
            </a:r>
          </a:p>
          <a:p>
            <a:pPr algn="just">
              <a:spcAft>
                <a:spcPts val="0"/>
              </a:spcAft>
              <a:defRPr/>
            </a:pPr>
            <a:r>
              <a:rPr lang="en-US" altLang="ja-JP" sz="1100" kern="100">
                <a:latin typeface="ＭＳ Ｐ明朝" pitchFamily="18" charset="-128"/>
                <a:ea typeface="ＭＳ Ｐ明朝" pitchFamily="18" charset="-128"/>
                <a:cs typeface="Times New Roman"/>
              </a:rPr>
              <a:t>       </a:t>
            </a:r>
            <a:r>
              <a:rPr lang="ja-JP" altLang="ja-JP" sz="1100" b="1" u="sng" kern="100">
                <a:latin typeface="ＭＳ Ｐ明朝" pitchFamily="18" charset="-128"/>
                <a:ea typeface="ＭＳ Ｐ明朝" pitchFamily="18" charset="-128"/>
                <a:cs typeface="Times New Roman"/>
              </a:rPr>
              <a:t>地域医療構想（ビジョン）</a:t>
            </a:r>
            <a:r>
              <a:rPr lang="ja-JP" altLang="ja-JP" sz="1100" kern="100">
                <a:latin typeface="ＭＳ Ｐ明朝" pitchFamily="18" charset="-128"/>
                <a:ea typeface="ＭＳ Ｐ明朝" pitchFamily="18" charset="-128"/>
                <a:cs typeface="Times New Roman"/>
              </a:rPr>
              <a:t>（地域の医療提供体制の将来のあるべき姿）を医療計画において策定</a:t>
            </a:r>
          </a:p>
          <a:p>
            <a:pPr algn="just">
              <a:spcAft>
                <a:spcPts val="0"/>
              </a:spcAft>
              <a:defRPr/>
            </a:pPr>
            <a:r>
              <a:rPr lang="en-US" altLang="ja-JP"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②</a:t>
            </a:r>
            <a:r>
              <a:rPr lang="ja-JP" altLang="ja-JP" sz="1100" b="1" u="sng" kern="100">
                <a:latin typeface="ＭＳ Ｐ明朝" pitchFamily="18" charset="-128"/>
                <a:ea typeface="ＭＳ Ｐ明朝" pitchFamily="18" charset="-128"/>
                <a:cs typeface="Times New Roman"/>
              </a:rPr>
              <a:t>医師確保支援</a:t>
            </a:r>
            <a:r>
              <a:rPr lang="ja-JP" altLang="ja-JP" sz="1100" kern="100">
                <a:latin typeface="ＭＳ Ｐ明朝" pitchFamily="18" charset="-128"/>
                <a:ea typeface="ＭＳ Ｐ明朝" pitchFamily="18" charset="-128"/>
                <a:cs typeface="Times New Roman"/>
              </a:rPr>
              <a:t>を行う地域医療支援センターの機能を法律に位置付け</a:t>
            </a:r>
            <a:endParaRPr lang="en-US" altLang="ja-JP" sz="1100" kern="100">
              <a:latin typeface="ＭＳ Ｐ明朝" pitchFamily="18" charset="-128"/>
              <a:ea typeface="ＭＳ Ｐ明朝" pitchFamily="18" charset="-128"/>
              <a:cs typeface="Times New Roman"/>
            </a:endParaRPr>
          </a:p>
          <a:p>
            <a:pPr algn="just">
              <a:spcAft>
                <a:spcPts val="0"/>
              </a:spcAft>
              <a:defRPr/>
            </a:pPr>
            <a:endParaRPr lang="en-US" altLang="ja-JP" sz="800" kern="100">
              <a:latin typeface="ＭＳ Ｐ明朝" pitchFamily="18" charset="-128"/>
              <a:ea typeface="ＭＳ Ｐ明朝" pitchFamily="18" charset="-128"/>
              <a:cs typeface="Times New Roman"/>
            </a:endParaRPr>
          </a:p>
          <a:p>
            <a:pPr algn="just">
              <a:spcAft>
                <a:spcPts val="0"/>
              </a:spcAft>
              <a:defRPr/>
            </a:pPr>
            <a:r>
              <a:rPr lang="en-US" altLang="ja-JP" sz="1200" b="1" kern="100">
                <a:latin typeface="ＭＳ Ｐ明朝" pitchFamily="18" charset="-128"/>
                <a:ea typeface="ＭＳ Ｐ明朝" pitchFamily="18" charset="-128"/>
                <a:cs typeface="Times New Roman"/>
              </a:rPr>
              <a:t>  </a:t>
            </a:r>
            <a:r>
              <a:rPr lang="ja-JP" altLang="ja-JP" sz="1200" b="1" u="sng" kern="100">
                <a:latin typeface="ＭＳ Ｐ明朝" pitchFamily="18" charset="-128"/>
                <a:ea typeface="ＭＳ Ｐ明朝" pitchFamily="18" charset="-128"/>
                <a:cs typeface="Times New Roman"/>
              </a:rPr>
              <a:t>３．地域包括ケアシステムの構築と費用負担の公平化（介護保険法関係）</a:t>
            </a:r>
          </a:p>
          <a:p>
            <a:pPr algn="just">
              <a:spcAft>
                <a:spcPts val="0"/>
              </a:spcAft>
              <a:defRPr/>
            </a:pPr>
            <a:r>
              <a:rPr lang="en-US" altLang="ja-JP" sz="115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①在宅医療・介護連携の推進などの</a:t>
            </a:r>
            <a:r>
              <a:rPr lang="ja-JP" altLang="ja-JP" sz="1100" b="1" u="sng" kern="100">
                <a:latin typeface="ＭＳ Ｐ明朝" pitchFamily="18" charset="-128"/>
                <a:ea typeface="ＭＳ Ｐ明朝" pitchFamily="18" charset="-128"/>
                <a:cs typeface="Times New Roman"/>
              </a:rPr>
              <a:t>地域支援事業の充実</a:t>
            </a:r>
            <a:r>
              <a:rPr lang="ja-JP" altLang="ja-JP" sz="1100" kern="100">
                <a:latin typeface="ＭＳ Ｐ明朝" pitchFamily="18" charset="-128"/>
                <a:ea typeface="ＭＳ Ｐ明朝" pitchFamily="18" charset="-128"/>
                <a:cs typeface="Times New Roman"/>
              </a:rPr>
              <a:t>とあわせ、</a:t>
            </a:r>
            <a:r>
              <a:rPr lang="ja-JP" altLang="ja-JP" sz="1150" b="1" u="sng" kern="100">
                <a:solidFill>
                  <a:srgbClr val="FF0000"/>
                </a:solidFill>
                <a:latin typeface="ＭＳ Ｐ明朝" pitchFamily="18" charset="-128"/>
                <a:ea typeface="ＭＳ Ｐ明朝" pitchFamily="18" charset="-128"/>
                <a:cs typeface="Times New Roman"/>
              </a:rPr>
              <a:t>全国一律の予防給付</a:t>
            </a:r>
            <a:r>
              <a:rPr lang="en-US" altLang="ja-JP" sz="1150" b="1" u="sng" kern="100">
                <a:solidFill>
                  <a:srgbClr val="FF0000"/>
                </a:solidFill>
                <a:latin typeface="ＭＳ Ｐ明朝" pitchFamily="18" charset="-128"/>
                <a:ea typeface="ＭＳ Ｐ明朝" pitchFamily="18" charset="-128"/>
                <a:cs typeface="Times New Roman"/>
              </a:rPr>
              <a:t>(</a:t>
            </a:r>
            <a:r>
              <a:rPr lang="ja-JP" altLang="ja-JP" sz="1150" b="1" u="sng" kern="100">
                <a:solidFill>
                  <a:srgbClr val="FF0000"/>
                </a:solidFill>
                <a:latin typeface="ＭＳ Ｐ明朝" pitchFamily="18" charset="-128"/>
                <a:ea typeface="ＭＳ Ｐ明朝" pitchFamily="18" charset="-128"/>
                <a:cs typeface="Times New Roman"/>
              </a:rPr>
              <a:t>訪問介護・通所介護</a:t>
            </a:r>
            <a:r>
              <a:rPr lang="en-US" altLang="ja-JP" sz="1150" b="1" u="sng" kern="100">
                <a:solidFill>
                  <a:srgbClr val="FF0000"/>
                </a:solidFill>
                <a:latin typeface="ＭＳ Ｐ明朝" pitchFamily="18" charset="-128"/>
                <a:ea typeface="ＭＳ Ｐ明朝" pitchFamily="18" charset="-128"/>
                <a:cs typeface="Times New Roman"/>
              </a:rPr>
              <a:t>)</a:t>
            </a:r>
            <a:r>
              <a:rPr lang="ja-JP" altLang="ja-JP" sz="1150" b="1" u="sng" kern="100">
                <a:solidFill>
                  <a:srgbClr val="FF0000"/>
                </a:solidFill>
                <a:latin typeface="ＭＳ Ｐ明朝" pitchFamily="18" charset="-128"/>
                <a:ea typeface="ＭＳ Ｐ明朝" pitchFamily="18" charset="-128"/>
                <a:cs typeface="Times New Roman"/>
              </a:rPr>
              <a:t>を地域支援事業に</a:t>
            </a:r>
          </a:p>
          <a:p>
            <a:pPr algn="just">
              <a:spcAft>
                <a:spcPts val="0"/>
              </a:spcAft>
              <a:defRPr/>
            </a:pPr>
            <a:r>
              <a:rPr lang="en-US" altLang="ja-JP" sz="1150" b="1" kern="100">
                <a:solidFill>
                  <a:srgbClr val="FF0000"/>
                </a:solidFill>
                <a:latin typeface="ＭＳ Ｐ明朝" pitchFamily="18" charset="-128"/>
                <a:ea typeface="ＭＳ Ｐ明朝" pitchFamily="18" charset="-128"/>
                <a:cs typeface="Times New Roman"/>
              </a:rPr>
              <a:t>       </a:t>
            </a:r>
            <a:r>
              <a:rPr lang="ja-JP" altLang="ja-JP" sz="1150" b="1" u="sng" kern="100">
                <a:solidFill>
                  <a:srgbClr val="FF0000"/>
                </a:solidFill>
                <a:latin typeface="ＭＳ Ｐ明朝" pitchFamily="18" charset="-128"/>
                <a:ea typeface="ＭＳ Ｐ明朝" pitchFamily="18" charset="-128"/>
                <a:cs typeface="Times New Roman"/>
              </a:rPr>
              <a:t>移行し、多様化</a:t>
            </a:r>
            <a:r>
              <a:rPr lang="en-US" altLang="ja-JP" sz="1150" b="1" u="sng" kern="100">
                <a:solidFill>
                  <a:srgbClr val="FF0000"/>
                </a:solidFill>
                <a:latin typeface="ＭＳ Ｐ明朝" pitchFamily="18" charset="-128"/>
                <a:ea typeface="ＭＳ Ｐ明朝" pitchFamily="18" charset="-128"/>
                <a:cs typeface="Times New Roman"/>
              </a:rPr>
              <a:t> </a:t>
            </a:r>
            <a:r>
              <a:rPr lang="en-US" altLang="ja-JP" sz="1150" b="1" kern="100">
                <a:solidFill>
                  <a:srgbClr val="FF0000"/>
                </a:solidFill>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※地域支援事業：介護保険財源で市町村が取り組む事業</a:t>
            </a:r>
          </a:p>
          <a:p>
            <a:pPr algn="just">
              <a:spcAft>
                <a:spcPts val="0"/>
              </a:spcAft>
              <a:defRPr/>
            </a:pPr>
            <a:r>
              <a:rPr lang="en-US" altLang="ja-JP" sz="1150" kern="100">
                <a:latin typeface="ＭＳ Ｐ明朝" pitchFamily="18" charset="-128"/>
                <a:ea typeface="ＭＳ Ｐ明朝" pitchFamily="18" charset="-128"/>
                <a:cs typeface="Times New Roman"/>
              </a:rPr>
              <a:t>    </a:t>
            </a:r>
            <a:r>
              <a:rPr lang="ja-JP" altLang="ja-JP" sz="1150" kern="100">
                <a:latin typeface="ＭＳ Ｐ明朝" pitchFamily="18" charset="-128"/>
                <a:ea typeface="ＭＳ Ｐ明朝" pitchFamily="18" charset="-128"/>
                <a:cs typeface="Times New Roman"/>
              </a:rPr>
              <a:t>②</a:t>
            </a:r>
            <a:r>
              <a:rPr lang="ja-JP" altLang="ja-JP" sz="1150" b="1" u="sng" kern="100">
                <a:solidFill>
                  <a:srgbClr val="FF0000"/>
                </a:solidFill>
                <a:latin typeface="ＭＳ Ｐ明朝" pitchFamily="18" charset="-128"/>
                <a:ea typeface="ＭＳ Ｐ明朝" pitchFamily="18" charset="-128"/>
                <a:cs typeface="Times New Roman"/>
              </a:rPr>
              <a:t>特別養護老人ホーム</a:t>
            </a:r>
            <a:r>
              <a:rPr lang="ja-JP" altLang="ja-JP" sz="1150" kern="100">
                <a:solidFill>
                  <a:srgbClr val="FF0000"/>
                </a:solidFill>
                <a:latin typeface="ＭＳ Ｐ明朝" pitchFamily="18" charset="-128"/>
                <a:ea typeface="ＭＳ Ｐ明朝" pitchFamily="18" charset="-128"/>
                <a:cs typeface="Times New Roman"/>
              </a:rPr>
              <a:t>について、在宅での生活が困難な中重度の要介護者を支える機能に重点化</a:t>
            </a:r>
          </a:p>
          <a:p>
            <a:pPr algn="just">
              <a:spcAft>
                <a:spcPts val="0"/>
              </a:spcAft>
              <a:defRPr/>
            </a:pPr>
            <a:r>
              <a:rPr lang="en-US" altLang="ja-JP" sz="115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③低所得者の保険料軽減を拡充</a:t>
            </a:r>
          </a:p>
          <a:p>
            <a:pPr algn="just">
              <a:spcAft>
                <a:spcPts val="0"/>
              </a:spcAft>
              <a:defRPr/>
            </a:pPr>
            <a:r>
              <a:rPr lang="en-US" altLang="ja-JP" sz="1150" kern="100">
                <a:latin typeface="ＭＳ Ｐ明朝" pitchFamily="18" charset="-128"/>
                <a:ea typeface="ＭＳ Ｐ明朝" pitchFamily="18" charset="-128"/>
                <a:cs typeface="Times New Roman"/>
              </a:rPr>
              <a:t>    </a:t>
            </a:r>
            <a:r>
              <a:rPr lang="ja-JP" altLang="ja-JP" sz="1150" kern="100">
                <a:latin typeface="ＭＳ Ｐ明朝" pitchFamily="18" charset="-128"/>
                <a:ea typeface="ＭＳ Ｐ明朝" pitchFamily="18" charset="-128"/>
                <a:cs typeface="Times New Roman"/>
              </a:rPr>
              <a:t>④</a:t>
            </a:r>
            <a:r>
              <a:rPr lang="ja-JP" altLang="ja-JP" sz="1150" b="1" u="sng" kern="100">
                <a:solidFill>
                  <a:srgbClr val="FF0000"/>
                </a:solidFill>
                <a:latin typeface="ＭＳ Ｐ明朝" pitchFamily="18" charset="-128"/>
                <a:ea typeface="ＭＳ Ｐ明朝" pitchFamily="18" charset="-128"/>
                <a:cs typeface="Times New Roman"/>
              </a:rPr>
              <a:t>一定以上の所得のある利用者の自己負担を２割へ引上げ</a:t>
            </a:r>
            <a:r>
              <a:rPr lang="ja-JP" altLang="ja-JP" sz="1150" kern="100">
                <a:latin typeface="ＭＳ Ｐ明朝" pitchFamily="18" charset="-128"/>
                <a:ea typeface="ＭＳ Ｐ明朝" pitchFamily="18" charset="-128"/>
                <a:cs typeface="Times New Roman"/>
              </a:rPr>
              <a:t>（ただし、月額上限あり）</a:t>
            </a:r>
          </a:p>
          <a:p>
            <a:pPr algn="just">
              <a:spcAft>
                <a:spcPts val="0"/>
              </a:spcAft>
              <a:defRPr/>
            </a:pPr>
            <a:r>
              <a:rPr lang="en-US" altLang="ja-JP" sz="115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⑤低所得の施設利用者の食費・居住費を補填する</a:t>
            </a:r>
            <a:r>
              <a:rPr lang="ja-JP" altLang="ja-JP" sz="1150" b="1" u="sng" kern="100">
                <a:solidFill>
                  <a:srgbClr val="FF0000"/>
                </a:solidFill>
                <a:latin typeface="ＭＳ Ｐ明朝" pitchFamily="18" charset="-128"/>
                <a:ea typeface="ＭＳ Ｐ明朝" pitchFamily="18" charset="-128"/>
                <a:cs typeface="Times New Roman"/>
              </a:rPr>
              <a:t>「補足給付」の要件に資産などを追加</a:t>
            </a:r>
            <a:endParaRPr lang="en-US" altLang="ja-JP" sz="1150" b="1" u="sng" kern="100">
              <a:solidFill>
                <a:srgbClr val="FF0000"/>
              </a:solidFill>
              <a:latin typeface="ＭＳ Ｐ明朝" pitchFamily="18" charset="-128"/>
              <a:ea typeface="ＭＳ Ｐ明朝" pitchFamily="18" charset="-128"/>
              <a:cs typeface="Times New Roman"/>
            </a:endParaRPr>
          </a:p>
          <a:p>
            <a:pPr algn="just">
              <a:spcAft>
                <a:spcPts val="0"/>
              </a:spcAft>
              <a:defRPr/>
            </a:pPr>
            <a:endParaRPr lang="en-US" altLang="ja-JP" sz="800" kern="100">
              <a:latin typeface="ＭＳ Ｐ明朝" pitchFamily="18" charset="-128"/>
              <a:ea typeface="ＭＳ Ｐ明朝" pitchFamily="18" charset="-128"/>
              <a:cs typeface="Times New Roman"/>
            </a:endParaRPr>
          </a:p>
          <a:p>
            <a:pPr algn="just">
              <a:spcAft>
                <a:spcPts val="0"/>
              </a:spcAft>
              <a:defRPr/>
            </a:pPr>
            <a:r>
              <a:rPr lang="en-US" altLang="ja-JP" sz="1200" b="1" kern="100">
                <a:latin typeface="ＭＳ Ｐ明朝" pitchFamily="18" charset="-128"/>
                <a:ea typeface="ＭＳ Ｐ明朝" pitchFamily="18" charset="-128"/>
                <a:cs typeface="Times New Roman"/>
              </a:rPr>
              <a:t>  </a:t>
            </a:r>
            <a:r>
              <a:rPr lang="ja-JP" altLang="ja-JP" sz="1200" b="1" u="sng" kern="100">
                <a:latin typeface="ＭＳ Ｐ明朝" pitchFamily="18" charset="-128"/>
                <a:ea typeface="ＭＳ Ｐ明朝" pitchFamily="18" charset="-128"/>
                <a:cs typeface="Times New Roman"/>
              </a:rPr>
              <a:t>４．その他</a:t>
            </a:r>
          </a:p>
          <a:p>
            <a:pPr algn="just">
              <a:spcAft>
                <a:spcPts val="0"/>
              </a:spcAft>
              <a:defRPr/>
            </a:pPr>
            <a:r>
              <a:rPr lang="en-US" altLang="ja-JP"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①診療の補助のうちの</a:t>
            </a:r>
            <a:r>
              <a:rPr lang="ja-JP" altLang="ja-JP" sz="1100" b="1" u="sng" kern="100">
                <a:latin typeface="ＭＳ Ｐ明朝" pitchFamily="18" charset="-128"/>
                <a:ea typeface="ＭＳ Ｐ明朝" pitchFamily="18" charset="-128"/>
                <a:cs typeface="Times New Roman"/>
              </a:rPr>
              <a:t>特定行為を明確化</a:t>
            </a:r>
            <a:r>
              <a:rPr lang="ja-JP" altLang="ja-JP" sz="1100" kern="100">
                <a:latin typeface="ＭＳ Ｐ明朝" pitchFamily="18" charset="-128"/>
                <a:ea typeface="ＭＳ Ｐ明朝" pitchFamily="18" charset="-128"/>
                <a:cs typeface="Times New Roman"/>
              </a:rPr>
              <a:t>し、それを手順書により行う看護師の研修制度を新設</a:t>
            </a:r>
          </a:p>
          <a:p>
            <a:pPr algn="just">
              <a:spcAft>
                <a:spcPts val="0"/>
              </a:spcAft>
              <a:defRPr/>
            </a:pPr>
            <a:r>
              <a:rPr lang="en-US" altLang="ja-JP"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②</a:t>
            </a:r>
            <a:r>
              <a:rPr lang="ja-JP" altLang="ja-JP" sz="1100" b="1" u="sng" kern="100">
                <a:latin typeface="ＭＳ Ｐ明朝" pitchFamily="18" charset="-128"/>
                <a:ea typeface="ＭＳ Ｐ明朝" pitchFamily="18" charset="-128"/>
                <a:cs typeface="Times New Roman"/>
              </a:rPr>
              <a:t>医療事故に係る調査の仕組み</a:t>
            </a:r>
            <a:r>
              <a:rPr lang="ja-JP" altLang="ja-JP" sz="1100" kern="100">
                <a:latin typeface="ＭＳ Ｐ明朝" pitchFamily="18" charset="-128"/>
                <a:ea typeface="ＭＳ Ｐ明朝" pitchFamily="18" charset="-128"/>
                <a:cs typeface="Times New Roman"/>
              </a:rPr>
              <a:t>を位置づけ</a:t>
            </a:r>
          </a:p>
          <a:p>
            <a:pPr algn="just">
              <a:spcAft>
                <a:spcPts val="0"/>
              </a:spcAft>
              <a:defRPr/>
            </a:pPr>
            <a:r>
              <a:rPr lang="en-US" altLang="ja-JP"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③医療法人社団と医療法人財団の合併、持分なし医療法人への移行促進策を措置</a:t>
            </a:r>
          </a:p>
          <a:p>
            <a:pPr algn="just">
              <a:spcAft>
                <a:spcPts val="0"/>
              </a:spcAft>
              <a:defRPr/>
            </a:pPr>
            <a:r>
              <a:rPr lang="en-US" altLang="ja-JP" sz="1100" kern="100">
                <a:latin typeface="ＭＳ Ｐ明朝" pitchFamily="18" charset="-128"/>
                <a:ea typeface="ＭＳ Ｐ明朝" pitchFamily="18" charset="-128"/>
                <a:cs typeface="Times New Roman"/>
              </a:rPr>
              <a:t>    </a:t>
            </a:r>
            <a:r>
              <a:rPr lang="ja-JP" altLang="ja-JP" sz="1100" kern="100">
                <a:latin typeface="ＭＳ Ｐ明朝" pitchFamily="18" charset="-128"/>
                <a:ea typeface="ＭＳ Ｐ明朝" pitchFamily="18" charset="-128"/>
                <a:cs typeface="Times New Roman"/>
              </a:rPr>
              <a:t>④介護人材確保対策の検討（介護福祉士の資格取得方法見直しの施行時期を</a:t>
            </a:r>
            <a:r>
              <a:rPr lang="en-US" altLang="ja-JP" sz="1100" kern="100">
                <a:latin typeface="ＭＳ Ｐ明朝" pitchFamily="18" charset="-128"/>
                <a:ea typeface="ＭＳ Ｐ明朝" pitchFamily="18" charset="-128"/>
                <a:cs typeface="Times New Roman"/>
              </a:rPr>
              <a:t>27</a:t>
            </a:r>
            <a:r>
              <a:rPr lang="ja-JP" altLang="ja-JP" sz="1100" kern="100">
                <a:latin typeface="ＭＳ Ｐ明朝" pitchFamily="18" charset="-128"/>
                <a:ea typeface="ＭＳ Ｐ明朝" pitchFamily="18" charset="-128"/>
                <a:cs typeface="Times New Roman"/>
              </a:rPr>
              <a:t>年度から</a:t>
            </a:r>
            <a:r>
              <a:rPr lang="en-US" altLang="ja-JP" sz="1100" kern="100">
                <a:latin typeface="ＭＳ Ｐ明朝" pitchFamily="18" charset="-128"/>
                <a:ea typeface="ＭＳ Ｐ明朝" pitchFamily="18" charset="-128"/>
                <a:cs typeface="Times New Roman"/>
              </a:rPr>
              <a:t>28</a:t>
            </a:r>
            <a:r>
              <a:rPr lang="ja-JP" altLang="ja-JP" sz="1100" kern="100">
                <a:latin typeface="ＭＳ Ｐ明朝" pitchFamily="18" charset="-128"/>
                <a:ea typeface="ＭＳ Ｐ明朝" pitchFamily="18" charset="-128"/>
                <a:cs typeface="Times New Roman"/>
              </a:rPr>
              <a:t>年度に延期）</a:t>
            </a:r>
          </a:p>
        </p:txBody>
      </p:sp>
      <p:sp>
        <p:nvSpPr>
          <p:cNvPr id="6" name="テキスト ボックス 5"/>
          <p:cNvSpPr txBox="1"/>
          <p:nvPr/>
        </p:nvSpPr>
        <p:spPr>
          <a:xfrm>
            <a:off x="205012" y="1959482"/>
            <a:ext cx="1034257" cy="261610"/>
          </a:xfrm>
          <a:prstGeom prst="rect">
            <a:avLst/>
          </a:prstGeom>
          <a:solidFill>
            <a:schemeClr val="tx2">
              <a:lumMod val="60000"/>
              <a:lumOff val="40000"/>
            </a:schemeClr>
          </a:solidFill>
          <a:ln>
            <a:noFill/>
          </a:ln>
          <a:effectLst/>
          <a:scene3d>
            <a:camera prst="orthographicFront"/>
            <a:lightRig rig="threePt" dir="t"/>
          </a:scene3d>
          <a:sp3d>
            <a:bevelT/>
            <a:bevelB w="165100" prst="coolSlant"/>
          </a:sp3d>
        </p:spPr>
        <p:txBody>
          <a:bodyPr wrap="none">
            <a:spAutoFit/>
          </a:bodyPr>
          <a:lstStyle/>
          <a:p>
            <a:pPr>
              <a:defRPr/>
            </a:pPr>
            <a:r>
              <a:rPr lang="ja-JP" altLang="en-US" sz="1100" b="1">
                <a:latin typeface="HGPｺﾞｼｯｸE" pitchFamily="50" charset="-128"/>
                <a:ea typeface="HGPｺﾞｼｯｸE" pitchFamily="50" charset="-128"/>
              </a:rPr>
              <a:t>　　</a:t>
            </a:r>
            <a:r>
              <a:rPr lang="ja-JP" altLang="en-US" sz="1100" b="1">
                <a:solidFill>
                  <a:schemeClr val="bg1">
                    <a:lumMod val="95000"/>
                  </a:schemeClr>
                </a:solidFill>
                <a:latin typeface="HGPｺﾞｼｯｸE" pitchFamily="50" charset="-128"/>
                <a:ea typeface="HGPｺﾞｼｯｸE" pitchFamily="50" charset="-128"/>
              </a:rPr>
              <a:t>概　　要　</a:t>
            </a:r>
            <a:r>
              <a:rPr lang="ja-JP" altLang="en-US" sz="1100" b="1">
                <a:latin typeface="HGPｺﾞｼｯｸE" pitchFamily="50" charset="-128"/>
                <a:ea typeface="HGPｺﾞｼｯｸE" pitchFamily="50" charset="-128"/>
              </a:rPr>
              <a:t>　</a:t>
            </a:r>
            <a:endParaRPr lang="en-US" altLang="ja-JP" sz="1100" b="1">
              <a:latin typeface="HGPｺﾞｼｯｸE" pitchFamily="50" charset="-128"/>
              <a:ea typeface="HGPｺﾞｼｯｸE" pitchFamily="50"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981075"/>
            <a:ext cx="54197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2"/>
          <p:cNvSpPr txBox="1">
            <a:spLocks noChangeArrowheads="1"/>
          </p:cNvSpPr>
          <p:nvPr/>
        </p:nvSpPr>
        <p:spPr bwMode="auto">
          <a:xfrm>
            <a:off x="5976938" y="1066800"/>
            <a:ext cx="2987675" cy="2030413"/>
          </a:xfrm>
          <a:prstGeom prst="rect">
            <a:avLst/>
          </a:prstGeom>
          <a:solidFill>
            <a:srgbClr val="FFFFFF"/>
          </a:solidFill>
          <a:ln w="9525">
            <a:solidFill>
              <a:srgbClr val="000000"/>
            </a:solidFill>
            <a:miter lim="800000"/>
            <a:headEnd/>
            <a:tailEnd/>
          </a:ln>
        </p:spPr>
        <p:txBody>
          <a:bodyPr>
            <a:spAutoFit/>
          </a:bodyPr>
          <a:lstStyle/>
          <a:p>
            <a:pPr algn="just">
              <a:spcAft>
                <a:spcPts val="0"/>
              </a:spcAft>
              <a:defRPr/>
            </a:pPr>
            <a:r>
              <a:rPr lang="ja-JP" altLang="en-US" b="1" kern="100" dirty="0">
                <a:latin typeface="HG丸ｺﾞｼｯｸM-PRO" panose="020F0600000000000000" pitchFamily="50" charset="-128"/>
                <a:ea typeface="HG丸ｺﾞｼｯｸM-PRO" panose="020F0600000000000000" pitchFamily="50" charset="-128"/>
                <a:cs typeface="Times New Roman"/>
              </a:rPr>
              <a:t>アイコン凡例</a:t>
            </a:r>
            <a:endParaRPr lang="ja-JP" kern="100" dirty="0">
              <a:latin typeface="HG丸ｺﾞｼｯｸM-PRO" panose="020F0600000000000000" pitchFamily="50" charset="-128"/>
              <a:ea typeface="HG丸ｺﾞｼｯｸM-PRO" panose="020F0600000000000000" pitchFamily="50" charset="-128"/>
              <a:cs typeface="Times New Roman"/>
            </a:endParaRPr>
          </a:p>
          <a:p>
            <a:pPr algn="just">
              <a:spcAft>
                <a:spcPts val="0"/>
              </a:spcAft>
              <a:defRPr/>
            </a:pPr>
            <a:r>
              <a:rPr lang="ja-JP" altLang="en-US" b="1" kern="100" dirty="0">
                <a:solidFill>
                  <a:srgbClr val="FF0000"/>
                </a:solidFill>
                <a:latin typeface="HG丸ｺﾞｼｯｸM-PRO" panose="020F0600000000000000" pitchFamily="50" charset="-128"/>
                <a:ea typeface="HG丸ｺﾞｼｯｸM-PRO" panose="020F0600000000000000" pitchFamily="50" charset="-128"/>
                <a:cs typeface="Times New Roman"/>
              </a:rPr>
              <a:t>　</a:t>
            </a:r>
            <a:r>
              <a:rPr lang="ja-JP" b="1" kern="100" dirty="0">
                <a:solidFill>
                  <a:srgbClr val="00B050"/>
                </a:solidFill>
                <a:latin typeface="HG丸ｺﾞｼｯｸM-PRO" panose="020F0600000000000000" pitchFamily="50" charset="-128"/>
                <a:ea typeface="HG丸ｺﾞｼｯｸM-PRO" panose="020F0600000000000000" pitchFamily="50" charset="-128"/>
                <a:cs typeface="Times New Roman"/>
              </a:rPr>
              <a:t>「入所可能」</a:t>
            </a:r>
            <a:r>
              <a:rPr lang="ja-JP" b="1" kern="100" dirty="0">
                <a:latin typeface="HG丸ｺﾞｼｯｸM-PRO" panose="020F0600000000000000" pitchFamily="50" charset="-128"/>
                <a:ea typeface="HG丸ｺﾞｼｯｸM-PRO" panose="020F0600000000000000" pitchFamily="50" charset="-128"/>
                <a:cs typeface="Times New Roman"/>
              </a:rPr>
              <a:t>、</a:t>
            </a:r>
          </a:p>
          <a:p>
            <a:pPr algn="just">
              <a:spcAft>
                <a:spcPts val="0"/>
              </a:spcAft>
              <a:defRPr/>
            </a:pPr>
            <a:r>
              <a:rPr lang="ja-JP" altLang="en-US" b="1" kern="100" dirty="0">
                <a:solidFill>
                  <a:srgbClr val="0070C0"/>
                </a:solidFill>
                <a:latin typeface="HG丸ｺﾞｼｯｸM-PRO" panose="020F0600000000000000" pitchFamily="50" charset="-128"/>
                <a:ea typeface="HG丸ｺﾞｼｯｸM-PRO" panose="020F0600000000000000" pitchFamily="50" charset="-128"/>
                <a:cs typeface="Times New Roman"/>
              </a:rPr>
              <a:t>　</a:t>
            </a:r>
            <a:r>
              <a:rPr lang="ja-JP" b="1" kern="100" dirty="0">
                <a:solidFill>
                  <a:srgbClr val="FF0000"/>
                </a:solidFill>
                <a:latin typeface="HG丸ｺﾞｼｯｸM-PRO" panose="020F0600000000000000" pitchFamily="50" charset="-128"/>
                <a:ea typeface="HG丸ｺﾞｼｯｸM-PRO" panose="020F0600000000000000" pitchFamily="50" charset="-128"/>
                <a:cs typeface="Times New Roman"/>
              </a:rPr>
              <a:t>「通所可能」</a:t>
            </a:r>
          </a:p>
          <a:p>
            <a:pPr algn="just">
              <a:spcAft>
                <a:spcPts val="0"/>
              </a:spcAft>
              <a:defRPr/>
            </a:pPr>
            <a:r>
              <a:rPr lang="ja-JP" altLang="en-US" b="1" kern="100" dirty="0">
                <a:solidFill>
                  <a:srgbClr val="00B050"/>
                </a:solidFill>
                <a:latin typeface="HG丸ｺﾞｼｯｸM-PRO" panose="020F0600000000000000" pitchFamily="50" charset="-128"/>
                <a:ea typeface="HG丸ｺﾞｼｯｸM-PRO" panose="020F0600000000000000" pitchFamily="50" charset="-128"/>
                <a:cs typeface="Times New Roman"/>
              </a:rPr>
              <a:t>　</a:t>
            </a:r>
            <a:r>
              <a:rPr lang="ja-JP" b="1" kern="100" dirty="0">
                <a:solidFill>
                  <a:srgbClr val="FFC000"/>
                </a:solidFill>
                <a:latin typeface="HG丸ｺﾞｼｯｸM-PRO" panose="020F0600000000000000" pitchFamily="50" charset="-128"/>
                <a:ea typeface="HG丸ｺﾞｼｯｸM-PRO" panose="020F0600000000000000" pitchFamily="50" charset="-128"/>
                <a:cs typeface="Times New Roman"/>
              </a:rPr>
              <a:t>「入所・通所両方可能」</a:t>
            </a:r>
          </a:p>
          <a:p>
            <a:pPr algn="just">
              <a:spcAft>
                <a:spcPts val="0"/>
              </a:spcAft>
              <a:defRPr/>
            </a:pPr>
            <a:endParaRPr lang="en-US" altLang="ja-JP" kern="100" dirty="0">
              <a:latin typeface="HG丸ｺﾞｼｯｸM-PRO" panose="020F0600000000000000" pitchFamily="50" charset="-128"/>
              <a:ea typeface="HG丸ｺﾞｼｯｸM-PRO" panose="020F0600000000000000" pitchFamily="50" charset="-128"/>
              <a:cs typeface="Times New Roman"/>
            </a:endParaRPr>
          </a:p>
          <a:p>
            <a:pPr algn="just">
              <a:spcAft>
                <a:spcPts val="0"/>
              </a:spcAft>
              <a:defRPr/>
            </a:pPr>
            <a:r>
              <a:rPr lang="ja-JP" kern="100" dirty="0">
                <a:latin typeface="HG丸ｺﾞｼｯｸM-PRO" panose="020F0600000000000000" pitchFamily="50" charset="-128"/>
                <a:ea typeface="HG丸ｺﾞｼｯｸM-PRO" panose="020F0600000000000000" pitchFamily="50" charset="-128"/>
                <a:cs typeface="Times New Roman"/>
              </a:rPr>
              <a:t>クリックすると</a:t>
            </a:r>
            <a:endParaRPr lang="en-US" altLang="ja-JP" kern="100" dirty="0">
              <a:latin typeface="HG丸ｺﾞｼｯｸM-PRO" panose="020F0600000000000000" pitchFamily="50" charset="-128"/>
              <a:ea typeface="HG丸ｺﾞｼｯｸM-PRO" panose="020F0600000000000000" pitchFamily="50" charset="-128"/>
              <a:cs typeface="Times New Roman"/>
            </a:endParaRPr>
          </a:p>
          <a:p>
            <a:pPr algn="just">
              <a:spcAft>
                <a:spcPts val="0"/>
              </a:spcAft>
              <a:defRPr/>
            </a:pPr>
            <a:r>
              <a:rPr lang="ja-JP" kern="100" dirty="0">
                <a:latin typeface="HG丸ｺﾞｼｯｸM-PRO" panose="020F0600000000000000" pitchFamily="50" charset="-128"/>
                <a:ea typeface="HG丸ｺﾞｼｯｸM-PRO" panose="020F0600000000000000" pitchFamily="50" charset="-128"/>
                <a:cs typeface="Times New Roman"/>
              </a:rPr>
              <a:t>施設紹介ページに移動</a:t>
            </a:r>
          </a:p>
        </p:txBody>
      </p:sp>
      <p:sp>
        <p:nvSpPr>
          <p:cNvPr id="6" name="正方形/長方形 5"/>
          <p:cNvSpPr/>
          <p:nvPr/>
        </p:nvSpPr>
        <p:spPr>
          <a:xfrm>
            <a:off x="179388" y="44450"/>
            <a:ext cx="8785225" cy="954088"/>
          </a:xfrm>
          <a:prstGeom prst="rect">
            <a:avLst/>
          </a:prstGeom>
        </p:spPr>
        <p:txBody>
          <a:bodyPr>
            <a:spAutoFit/>
          </a:bodyPr>
          <a:lstStyle/>
          <a:p>
            <a:pPr algn="ctr">
              <a:defRPr/>
            </a:pPr>
            <a:r>
              <a:rPr lang="ja-JP" altLang="ja-JP" sz="28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認知症短期集中リハ</a:t>
            </a:r>
            <a:r>
              <a:rPr lang="ja-JP" altLang="en-US" sz="28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ビリテーション</a:t>
            </a:r>
            <a:r>
              <a:rPr lang="ja-JP" altLang="ja-JP" sz="28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提供可能施設</a:t>
            </a:r>
            <a:endParaRPr lang="en-US" altLang="ja-JP" sz="28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defRPr/>
            </a:pPr>
            <a:r>
              <a:rPr lang="ja-JP" altLang="en-US" sz="28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を公表（全老健ホームページ）</a:t>
            </a:r>
            <a:endParaRPr lang="ja-JP" altLang="ja-JP" sz="2800"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831013" y="6407150"/>
            <a:ext cx="2133600" cy="365125"/>
          </a:xfrm>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38DE6D2C-2ECE-4ACB-8DAE-B33D95D4FF51}" type="slidenum">
              <a:rPr lang="ja-JP" altLang="en-US">
                <a:solidFill>
                  <a:srgbClr val="898989"/>
                </a:solidFill>
              </a:rPr>
              <a:pPr eaLnBrk="1" hangingPunct="1"/>
              <a:t>40</a:t>
            </a:fld>
            <a:endParaRPr lang="ja-JP" altLang="en-US">
              <a:solidFill>
                <a:srgbClr val="898989"/>
              </a:solidFill>
            </a:endParaRPr>
          </a:p>
        </p:txBody>
      </p:sp>
      <p:pic>
        <p:nvPicPr>
          <p:cNvPr id="43014" name="Picture 2" descr="\\Zrdcfsmg01\協会\平成25年度\職員\業務部\中島\認知症短期リハの図.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3317875"/>
            <a:ext cx="3097213"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2" descr="C:\Documents and Settings\nakajimak.ZENROU\デスクトップ\map_r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679575"/>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 descr="C:\Documents and Settings\nakajimak.ZENROU\デスクトップ\map_gr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412875"/>
            <a:ext cx="1714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4" descr="C:\Documents and Settings\nakajimak.ZENROU\デスクトップ\map_y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850" y="1970088"/>
            <a:ext cx="161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6832600" y="3230563"/>
            <a:ext cx="2276475" cy="1062037"/>
          </a:xfrm>
          <a:prstGeom prst="rect">
            <a:avLst/>
          </a:prstGeom>
          <a:solidFill>
            <a:schemeClr val="tx2">
              <a:lumMod val="60000"/>
              <a:lumOff val="40000"/>
              <a:alpha val="40000"/>
            </a:schemeClr>
          </a:solidFill>
          <a:ln>
            <a:solidFill>
              <a:schemeClr val="tx1"/>
            </a:solidFill>
          </a:ln>
        </p:spPr>
        <p:txBody>
          <a:bodyPr wrap="none">
            <a:spAutoFit/>
          </a:bodyPr>
          <a:lstStyle/>
          <a:p>
            <a:pPr algn="ctr">
              <a:defRPr/>
            </a:pPr>
            <a:r>
              <a:rPr lang="ja-JP" altLang="en-US" b="1" dirty="0">
                <a:latin typeface="HG丸ｺﾞｼｯｸM-PRO" panose="020F0600000000000000" pitchFamily="50" charset="-128"/>
                <a:ea typeface="HG丸ｺﾞｼｯｸM-PRO" panose="020F0600000000000000" pitchFamily="50" charset="-128"/>
              </a:rPr>
              <a:t>公表意向アンケート</a:t>
            </a:r>
            <a:endParaRPr lang="en-US" altLang="ja-JP"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回収率　</a:t>
            </a:r>
            <a:r>
              <a:rPr lang="en-US" altLang="ja-JP" b="1" dirty="0">
                <a:latin typeface="HG丸ｺﾞｼｯｸM-PRO" panose="020F0600000000000000" pitchFamily="50" charset="-128"/>
                <a:ea typeface="HG丸ｺﾞｼｯｸM-PRO" panose="020F0600000000000000" pitchFamily="50" charset="-128"/>
              </a:rPr>
              <a:t>34.8</a:t>
            </a:r>
            <a:r>
              <a:rPr lang="ja-JP" altLang="en-US" b="1" dirty="0">
                <a:latin typeface="HG丸ｺﾞｼｯｸM-PRO" panose="020F0600000000000000" pitchFamily="50" charset="-128"/>
                <a:ea typeface="HG丸ｺﾞｼｯｸM-PRO" panose="020F0600000000000000" pitchFamily="50" charset="-128"/>
              </a:rPr>
              <a:t>％</a:t>
            </a:r>
            <a:endParaRPr lang="en-US" altLang="ja-JP" b="1" dirty="0">
              <a:latin typeface="HG丸ｺﾞｼｯｸM-PRO" panose="020F0600000000000000" pitchFamily="50" charset="-128"/>
              <a:ea typeface="HG丸ｺﾞｼｯｸM-PRO" panose="020F0600000000000000" pitchFamily="50" charset="-128"/>
            </a:endParaRPr>
          </a:p>
          <a:p>
            <a:pPr algn="ctr">
              <a:defRPr/>
            </a:pPr>
            <a:endParaRPr lang="en-US" altLang="ja-JP" sz="900" b="1" dirty="0">
              <a:latin typeface="HG丸ｺﾞｼｯｸM-PRO" panose="020F0600000000000000" pitchFamily="50" charset="-128"/>
              <a:ea typeface="HG丸ｺﾞｼｯｸM-PRO" panose="020F0600000000000000" pitchFamily="50" charset="-128"/>
            </a:endParaRPr>
          </a:p>
          <a:p>
            <a:pPr algn="ctr">
              <a:defRPr/>
            </a:pPr>
            <a:r>
              <a:rPr lang="ja-JP" altLang="en-US" b="1" dirty="0">
                <a:latin typeface="HG丸ｺﾞｼｯｸM-PRO" panose="020F0600000000000000" pitchFamily="50" charset="-128"/>
                <a:ea typeface="HG丸ｺﾞｼｯｸM-PRO" panose="020F0600000000000000" pitchFamily="50" charset="-128"/>
              </a:rPr>
              <a:t>公表 </a:t>
            </a:r>
            <a:r>
              <a:rPr lang="en-US" altLang="ja-JP" b="1" dirty="0">
                <a:latin typeface="HG丸ｺﾞｼｯｸM-PRO" panose="020F0600000000000000" pitchFamily="50" charset="-128"/>
                <a:ea typeface="HG丸ｺﾞｼｯｸM-PRO" panose="020F0600000000000000" pitchFamily="50" charset="-128"/>
              </a:rPr>
              <a:t>984</a:t>
            </a:r>
            <a:r>
              <a:rPr lang="ja-JP" altLang="en-US" b="1" dirty="0">
                <a:latin typeface="HG丸ｺﾞｼｯｸM-PRO" panose="020F0600000000000000" pitchFamily="50" charset="-128"/>
                <a:ea typeface="HG丸ｺﾞｼｯｸM-PRO" panose="020F0600000000000000" pitchFamily="50" charset="-128"/>
              </a:rPr>
              <a:t> 施設</a:t>
            </a:r>
          </a:p>
        </p:txBody>
      </p:sp>
      <p:sp>
        <p:nvSpPr>
          <p:cNvPr id="43019" name="正方形/長方形 2"/>
          <p:cNvSpPr>
            <a:spLocks noChangeArrowheads="1"/>
          </p:cNvSpPr>
          <p:nvPr/>
        </p:nvSpPr>
        <p:spPr bwMode="auto">
          <a:xfrm>
            <a:off x="431800" y="6092825"/>
            <a:ext cx="828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b="1"/>
              <a:t>http://www.roken.or.jp/intro/pickup/tanki_reha/</a:t>
            </a:r>
            <a:endParaRPr lang="ja-JP" altLang="en-US" sz="28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雲形吹き出し 8"/>
          <p:cNvSpPr/>
          <p:nvPr/>
        </p:nvSpPr>
        <p:spPr>
          <a:xfrm rot="654606">
            <a:off x="250825" y="3216275"/>
            <a:ext cx="4002088" cy="1747838"/>
          </a:xfrm>
          <a:prstGeom prst="cloudCallout">
            <a:avLst>
              <a:gd name="adj1" fmla="val 42870"/>
              <a:gd name="adj2" fmla="val 40747"/>
            </a:avLst>
          </a:prstGeom>
          <a:solidFill>
            <a:schemeClr val="accent6">
              <a:lumMod val="40000"/>
              <a:lumOff val="60000"/>
              <a:alpha val="4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スライド番号プレースホルダー 3"/>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AEF230D4-1D26-42A6-9DA5-C0775A976076}" type="slidenum">
              <a:rPr lang="ja-JP" altLang="en-US">
                <a:solidFill>
                  <a:srgbClr val="898989"/>
                </a:solidFill>
              </a:rPr>
              <a:pPr eaLnBrk="1" hangingPunct="1"/>
              <a:t>41</a:t>
            </a:fld>
            <a:endParaRPr lang="ja-JP" altLang="en-US">
              <a:solidFill>
                <a:srgbClr val="898989"/>
              </a:solidFill>
            </a:endParaRPr>
          </a:p>
        </p:txBody>
      </p:sp>
      <p:sp>
        <p:nvSpPr>
          <p:cNvPr id="6" name="テキスト ボックス 5"/>
          <p:cNvSpPr txBox="1"/>
          <p:nvPr/>
        </p:nvSpPr>
        <p:spPr>
          <a:xfrm>
            <a:off x="136525" y="44450"/>
            <a:ext cx="8788400" cy="584200"/>
          </a:xfrm>
          <a:prstGeom prst="rect">
            <a:avLst/>
          </a:prstGeom>
          <a:noFill/>
        </p:spPr>
        <p:txBody>
          <a:bodyPr wrap="none">
            <a:spAutoFit/>
          </a:bodyPr>
          <a:lstStyle/>
          <a:p>
            <a:pPr>
              <a:defRPr/>
            </a:pPr>
            <a:r>
              <a:rPr lang="en-US" altLang="ja-JP" sz="3200" dirty="0">
                <a:latin typeface="+mn-ea"/>
                <a:ea typeface="ＭＳ Ｐゴシック" charset="-128"/>
              </a:rPr>
              <a:t>2</a:t>
            </a:r>
            <a:r>
              <a:rPr lang="ja-JP" altLang="en-US" sz="3200" dirty="0" err="1">
                <a:latin typeface="+mn-ea"/>
                <a:ea typeface="ＭＳ Ｐゴシック" charset="-128"/>
              </a:rPr>
              <a:t>．</a:t>
            </a:r>
            <a:r>
              <a:rPr lang="ja-JP" altLang="en-US" sz="3200" dirty="0">
                <a:latin typeface="+mn-ea"/>
                <a:ea typeface="ＭＳ Ｐゴシック" charset="-128"/>
              </a:rPr>
              <a:t>在宅復帰だけではない老健施設の認知症対応</a:t>
            </a:r>
            <a:endParaRPr lang="en-US" altLang="ja-JP" sz="3200" dirty="0">
              <a:latin typeface="+mn-ea"/>
              <a:ea typeface="ＭＳ Ｐゴシック" charset="-128"/>
            </a:endParaRPr>
          </a:p>
        </p:txBody>
      </p:sp>
      <p:pic>
        <p:nvPicPr>
          <p:cNvPr id="44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475" y="954088"/>
            <a:ext cx="4643438"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テキスト ボックス 6"/>
          <p:cNvSpPr txBox="1">
            <a:spLocks noChangeArrowheads="1"/>
          </p:cNvSpPr>
          <p:nvPr/>
        </p:nvSpPr>
        <p:spPr bwMode="auto">
          <a:xfrm>
            <a:off x="250825" y="1233488"/>
            <a:ext cx="41862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a:solidFill>
                  <a:srgbClr val="FF0000"/>
                </a:solidFill>
              </a:rPr>
              <a:t>｢</a:t>
            </a:r>
            <a:r>
              <a:rPr lang="ja-JP" altLang="en-US" sz="2800">
                <a:solidFill>
                  <a:srgbClr val="FF0000"/>
                </a:solidFill>
              </a:rPr>
              <a:t>介護予防サロン</a:t>
            </a:r>
            <a:r>
              <a:rPr lang="en-US" altLang="ja-JP" sz="2800">
                <a:solidFill>
                  <a:srgbClr val="FF0000"/>
                </a:solidFill>
              </a:rPr>
              <a:t>｣</a:t>
            </a:r>
            <a:r>
              <a:rPr lang="ja-JP" altLang="en-US" sz="2800">
                <a:solidFill>
                  <a:srgbClr val="FF0000"/>
                </a:solidFill>
              </a:rPr>
              <a:t>：</a:t>
            </a:r>
            <a:endParaRPr lang="en-US" altLang="ja-JP" sz="2800">
              <a:solidFill>
                <a:srgbClr val="FF0000"/>
              </a:solidFill>
            </a:endParaRPr>
          </a:p>
          <a:p>
            <a:pPr eaLnBrk="1" hangingPunct="1">
              <a:spcBef>
                <a:spcPct val="0"/>
              </a:spcBef>
              <a:buFontTx/>
              <a:buNone/>
            </a:pPr>
            <a:r>
              <a:rPr lang="ja-JP" altLang="en-US" sz="1800"/>
              <a:t>　 　要介護状態になることを予防したり、</a:t>
            </a:r>
            <a:endParaRPr lang="en-US" altLang="ja-JP" sz="1800"/>
          </a:p>
          <a:p>
            <a:pPr eaLnBrk="1" hangingPunct="1">
              <a:spcBef>
                <a:spcPct val="0"/>
              </a:spcBef>
              <a:buFontTx/>
              <a:buNone/>
            </a:pPr>
            <a:r>
              <a:rPr lang="ja-JP" altLang="en-US" sz="1800"/>
              <a:t>　 生きがいや自己実現のための取り組み</a:t>
            </a:r>
            <a:endParaRPr lang="en-US" altLang="ja-JP" sz="1800"/>
          </a:p>
          <a:p>
            <a:pPr eaLnBrk="1" hangingPunct="1">
              <a:spcBef>
                <a:spcPct val="0"/>
              </a:spcBef>
              <a:buFontTx/>
              <a:buNone/>
            </a:pPr>
            <a:r>
              <a:rPr lang="ja-JP" altLang="en-US" sz="1800"/>
              <a:t>　 を支援することで、</a:t>
            </a:r>
            <a:endParaRPr lang="en-US" altLang="ja-JP" sz="1800"/>
          </a:p>
          <a:p>
            <a:pPr eaLnBrk="1" hangingPunct="1">
              <a:spcBef>
                <a:spcPct val="0"/>
              </a:spcBef>
              <a:buFontTx/>
              <a:buNone/>
            </a:pPr>
            <a:r>
              <a:rPr lang="ja-JP" altLang="en-US" sz="1800"/>
              <a:t> 　　その人らしい豊かな生活の実現を</a:t>
            </a:r>
            <a:endParaRPr lang="en-US" altLang="ja-JP" sz="1800"/>
          </a:p>
          <a:p>
            <a:pPr eaLnBrk="1" hangingPunct="1">
              <a:spcBef>
                <a:spcPct val="0"/>
              </a:spcBef>
              <a:buFontTx/>
              <a:buNone/>
            </a:pPr>
            <a:r>
              <a:rPr lang="ja-JP" altLang="en-US" sz="1800"/>
              <a:t>　 目指す活動！</a:t>
            </a:r>
          </a:p>
        </p:txBody>
      </p:sp>
      <p:pic>
        <p:nvPicPr>
          <p:cNvPr id="440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3225" y="5157788"/>
            <a:ext cx="52752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テキスト ボックス 7"/>
          <p:cNvSpPr txBox="1">
            <a:spLocks noChangeArrowheads="1"/>
          </p:cNvSpPr>
          <p:nvPr/>
        </p:nvSpPr>
        <p:spPr bwMode="auto">
          <a:xfrm>
            <a:off x="468313" y="3644900"/>
            <a:ext cx="3387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a:solidFill>
                  <a:srgbClr val="FF0000"/>
                </a:solidFill>
              </a:rPr>
              <a:t>早期発見・早期介入の</a:t>
            </a:r>
            <a:endParaRPr lang="en-US" altLang="ja-JP" sz="2400">
              <a:solidFill>
                <a:srgbClr val="FF0000"/>
              </a:solidFill>
            </a:endParaRPr>
          </a:p>
          <a:p>
            <a:pPr eaLnBrk="1" hangingPunct="1">
              <a:spcBef>
                <a:spcPct val="0"/>
              </a:spcBef>
              <a:buFontTx/>
              <a:buNone/>
            </a:pPr>
            <a:r>
              <a:rPr lang="ja-JP" altLang="en-US" sz="2400">
                <a:solidFill>
                  <a:srgbClr val="FF0000"/>
                </a:solidFill>
              </a:rPr>
              <a:t>　　　　　　　　　　取り組み</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7313" y="115888"/>
            <a:ext cx="4248150" cy="576262"/>
          </a:xfrm>
          <a:solidFill>
            <a:schemeClr val="bg1"/>
          </a:solidFill>
          <a:ln w="19050">
            <a:solidFill>
              <a:srgbClr val="00B050"/>
            </a:solidFill>
          </a:ln>
        </p:spPr>
        <p:txBody>
          <a:bodyPr>
            <a:normAutofit fontScale="90000"/>
          </a:bodyPr>
          <a:lstStyle/>
          <a:p>
            <a:pPr>
              <a:defRPr/>
            </a:pPr>
            <a:r>
              <a:rPr lang="ja-JP" altLang="en-US" sz="3600" dirty="0" smtClean="0">
                <a:solidFill>
                  <a:srgbClr val="00B0F0"/>
                </a:solidFill>
              </a:rPr>
              <a:t>老健のタイプいろいろ</a:t>
            </a:r>
            <a:endParaRPr lang="ja-JP" altLang="en-US" sz="3600" dirty="0">
              <a:solidFill>
                <a:srgbClr val="00B0F0"/>
              </a:solidFill>
            </a:endParaRPr>
          </a:p>
        </p:txBody>
      </p:sp>
      <p:pic>
        <p:nvPicPr>
          <p:cNvPr id="45059"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157288"/>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75" y="3243263"/>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3289300"/>
            <a:ext cx="614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349500"/>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1125538"/>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5789613"/>
            <a:ext cx="6143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5845175"/>
            <a:ext cx="61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5824538"/>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3379788"/>
            <a:ext cx="6143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88" y="1058863"/>
            <a:ext cx="614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3" y="1093788"/>
            <a:ext cx="61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2" descr="C:\Users\usrTANAKA\AppData\Local\Microsoft\Windows\Temporary Internet Files\Content.IE5\JINQRIS7\MC90043162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5838825"/>
            <a:ext cx="6143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直方体 16"/>
          <p:cNvSpPr/>
          <p:nvPr/>
        </p:nvSpPr>
        <p:spPr>
          <a:xfrm>
            <a:off x="1370013" y="2173288"/>
            <a:ext cx="1995487" cy="765175"/>
          </a:xfrm>
          <a:prstGeom prst="cube">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在宅強化型</a:t>
            </a:r>
          </a:p>
        </p:txBody>
      </p:sp>
      <p:sp>
        <p:nvSpPr>
          <p:cNvPr id="18" name="直方体 17"/>
          <p:cNvSpPr/>
          <p:nvPr/>
        </p:nvSpPr>
        <p:spPr>
          <a:xfrm>
            <a:off x="5411788" y="2176463"/>
            <a:ext cx="2819400" cy="763587"/>
          </a:xfrm>
          <a:prstGeom prst="cube">
            <a:avLst/>
          </a:prstGeom>
          <a:solidFill>
            <a:srgbClr val="92D05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アウトリーチ特化型</a:t>
            </a:r>
          </a:p>
        </p:txBody>
      </p:sp>
      <p:sp>
        <p:nvSpPr>
          <p:cNvPr id="19" name="直方体 18"/>
          <p:cNvSpPr/>
          <p:nvPr/>
        </p:nvSpPr>
        <p:spPr>
          <a:xfrm>
            <a:off x="5467350" y="4537075"/>
            <a:ext cx="2820988" cy="763588"/>
          </a:xfrm>
          <a:prstGeom prst="cube">
            <a:avLst/>
          </a:prstGeom>
          <a:solidFill>
            <a:schemeClr val="accent6">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認知症対応特化型</a:t>
            </a:r>
          </a:p>
        </p:txBody>
      </p:sp>
      <p:sp>
        <p:nvSpPr>
          <p:cNvPr id="20" name="直方体 19"/>
          <p:cNvSpPr/>
          <p:nvPr/>
        </p:nvSpPr>
        <p:spPr>
          <a:xfrm>
            <a:off x="971550" y="4537075"/>
            <a:ext cx="2843213" cy="763588"/>
          </a:xfrm>
          <a:prstGeom prst="cube">
            <a:avLst/>
          </a:prstGeom>
          <a:solidFill>
            <a:schemeClr val="accent2">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看取り・医療特化型</a:t>
            </a:r>
          </a:p>
        </p:txBody>
      </p:sp>
      <p:sp>
        <p:nvSpPr>
          <p:cNvPr id="45075" name="テキスト ボックス 20"/>
          <p:cNvSpPr txBox="1">
            <a:spLocks noChangeArrowheads="1"/>
          </p:cNvSpPr>
          <p:nvPr/>
        </p:nvSpPr>
        <p:spPr bwMode="auto">
          <a:xfrm>
            <a:off x="5678488" y="2695575"/>
            <a:ext cx="1666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（２４時間３６５日）</a:t>
            </a:r>
          </a:p>
        </p:txBody>
      </p:sp>
      <p:sp>
        <p:nvSpPr>
          <p:cNvPr id="22" name="額縁 21"/>
          <p:cNvSpPr/>
          <p:nvPr/>
        </p:nvSpPr>
        <p:spPr>
          <a:xfrm>
            <a:off x="2468563" y="5816600"/>
            <a:ext cx="1320800" cy="614363"/>
          </a:xfrm>
          <a:prstGeom prst="bevel">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t>医療機関</a:t>
            </a:r>
          </a:p>
        </p:txBody>
      </p:sp>
      <p:cxnSp>
        <p:nvCxnSpPr>
          <p:cNvPr id="24" name="直線矢印コネクタ 23"/>
          <p:cNvCxnSpPr/>
          <p:nvPr/>
        </p:nvCxnSpPr>
        <p:spPr>
          <a:xfrm flipV="1">
            <a:off x="2733675" y="1797050"/>
            <a:ext cx="269875" cy="2492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1171575" y="5411788"/>
            <a:ext cx="271463" cy="377825"/>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2095500" y="2965450"/>
            <a:ext cx="28575" cy="360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flipV="1">
            <a:off x="2597150" y="5329238"/>
            <a:ext cx="174625" cy="428625"/>
          </a:xfrm>
          <a:prstGeom prst="straightConnector1">
            <a:avLst/>
          </a:prstGeom>
          <a:ln w="28575">
            <a:solidFill>
              <a:srgbClr val="FF66CC"/>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349375" y="1749425"/>
            <a:ext cx="230188" cy="3476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952750" y="2951163"/>
            <a:ext cx="179388" cy="39687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914400" y="2600325"/>
            <a:ext cx="434975"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5219700" y="5427663"/>
            <a:ext cx="288925" cy="330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6372225" y="5386388"/>
            <a:ext cx="1588" cy="4238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7956550" y="5400675"/>
            <a:ext cx="403225" cy="44132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5797550" y="1679575"/>
            <a:ext cx="287338" cy="43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7237413" y="1639888"/>
            <a:ext cx="250825" cy="4667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5956300" y="2992438"/>
            <a:ext cx="301625" cy="4333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90" name="テキスト ボックス 54"/>
          <p:cNvSpPr txBox="1">
            <a:spLocks noChangeArrowheads="1"/>
          </p:cNvSpPr>
          <p:nvPr/>
        </p:nvSpPr>
        <p:spPr bwMode="auto">
          <a:xfrm>
            <a:off x="4140200" y="549751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ＢＰＳＤ重度</a:t>
            </a:r>
          </a:p>
        </p:txBody>
      </p:sp>
      <p:sp>
        <p:nvSpPr>
          <p:cNvPr id="45091" name="テキスト ボックス 55"/>
          <p:cNvSpPr txBox="1">
            <a:spLocks noChangeArrowheads="1"/>
          </p:cNvSpPr>
          <p:nvPr/>
        </p:nvSpPr>
        <p:spPr bwMode="auto">
          <a:xfrm>
            <a:off x="5487988" y="5497513"/>
            <a:ext cx="969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介護相談</a:t>
            </a:r>
          </a:p>
        </p:txBody>
      </p:sp>
      <p:sp>
        <p:nvSpPr>
          <p:cNvPr id="45092" name="テキスト ボックス 56"/>
          <p:cNvSpPr txBox="1">
            <a:spLocks noChangeArrowheads="1"/>
          </p:cNvSpPr>
          <p:nvPr/>
        </p:nvSpPr>
        <p:spPr bwMode="auto">
          <a:xfrm>
            <a:off x="6345238" y="5497513"/>
            <a:ext cx="241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アルツハイマーカフェ</a:t>
            </a:r>
          </a:p>
        </p:txBody>
      </p:sp>
      <p:sp>
        <p:nvSpPr>
          <p:cNvPr id="45093" name="テキスト ボックス 57"/>
          <p:cNvSpPr txBox="1">
            <a:spLocks noChangeArrowheads="1"/>
          </p:cNvSpPr>
          <p:nvPr/>
        </p:nvSpPr>
        <p:spPr bwMode="auto">
          <a:xfrm>
            <a:off x="8113713" y="5370513"/>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FF0000"/>
                </a:solidFill>
              </a:rPr>
              <a:t>認知症リハ</a:t>
            </a:r>
          </a:p>
        </p:txBody>
      </p:sp>
      <p:sp>
        <p:nvSpPr>
          <p:cNvPr id="45094" name="テキスト ボックス 58"/>
          <p:cNvSpPr txBox="1">
            <a:spLocks noChangeArrowheads="1"/>
          </p:cNvSpPr>
          <p:nvPr/>
        </p:nvSpPr>
        <p:spPr bwMode="auto">
          <a:xfrm>
            <a:off x="5965825" y="1679575"/>
            <a:ext cx="10795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訪問看護</a:t>
            </a:r>
          </a:p>
        </p:txBody>
      </p:sp>
      <p:sp>
        <p:nvSpPr>
          <p:cNvPr id="45095" name="テキスト ボックス 59"/>
          <p:cNvSpPr txBox="1">
            <a:spLocks noChangeArrowheads="1"/>
          </p:cNvSpPr>
          <p:nvPr/>
        </p:nvSpPr>
        <p:spPr bwMode="auto">
          <a:xfrm>
            <a:off x="7581900" y="1681163"/>
            <a:ext cx="1081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訪問介護</a:t>
            </a:r>
          </a:p>
        </p:txBody>
      </p:sp>
      <p:sp>
        <p:nvSpPr>
          <p:cNvPr id="45096" name="テキスト ボックス 60"/>
          <p:cNvSpPr txBox="1">
            <a:spLocks noChangeArrowheads="1"/>
          </p:cNvSpPr>
          <p:nvPr/>
        </p:nvSpPr>
        <p:spPr bwMode="auto">
          <a:xfrm>
            <a:off x="6011863" y="3213100"/>
            <a:ext cx="1189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B050"/>
                </a:solidFill>
              </a:rPr>
              <a:t>訪問リハビリ</a:t>
            </a:r>
          </a:p>
        </p:txBody>
      </p:sp>
      <p:sp>
        <p:nvSpPr>
          <p:cNvPr id="45097" name="テキスト ボックス 26"/>
          <p:cNvSpPr txBox="1">
            <a:spLocks noChangeArrowheads="1"/>
          </p:cNvSpPr>
          <p:nvPr/>
        </p:nvSpPr>
        <p:spPr bwMode="auto">
          <a:xfrm>
            <a:off x="3067050" y="1727200"/>
            <a:ext cx="1274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B0F0"/>
                </a:solidFill>
              </a:rPr>
              <a:t>在宅復帰</a:t>
            </a:r>
          </a:p>
        </p:txBody>
      </p:sp>
      <p:sp>
        <p:nvSpPr>
          <p:cNvPr id="45098" name="テキスト ボックス 47"/>
          <p:cNvSpPr txBox="1">
            <a:spLocks noChangeArrowheads="1"/>
          </p:cNvSpPr>
          <p:nvPr/>
        </p:nvSpPr>
        <p:spPr bwMode="auto">
          <a:xfrm>
            <a:off x="34925" y="2952750"/>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B0F0"/>
                </a:solidFill>
              </a:rPr>
              <a:t>在宅支援</a:t>
            </a:r>
            <a:endParaRPr lang="en-US" altLang="ja-JP" sz="1600">
              <a:solidFill>
                <a:srgbClr val="00B0F0"/>
              </a:solidFill>
            </a:endParaRPr>
          </a:p>
          <a:p>
            <a:pPr eaLnBrk="1" hangingPunct="1">
              <a:spcBef>
                <a:spcPct val="0"/>
              </a:spcBef>
              <a:buFontTx/>
              <a:buNone/>
            </a:pPr>
            <a:r>
              <a:rPr lang="ja-JP" altLang="en-US" sz="1600">
                <a:solidFill>
                  <a:srgbClr val="00B0F0"/>
                </a:solidFill>
              </a:rPr>
              <a:t>（デイケア、</a:t>
            </a:r>
            <a:r>
              <a:rPr lang="en-US" altLang="ja-JP" sz="1600">
                <a:solidFill>
                  <a:srgbClr val="00B0F0"/>
                </a:solidFill>
              </a:rPr>
              <a:t>SS</a:t>
            </a:r>
            <a:r>
              <a:rPr lang="ja-JP" altLang="en-US" sz="1600">
                <a:solidFill>
                  <a:srgbClr val="00B0F0"/>
                </a:solidFill>
              </a:rPr>
              <a:t>等）</a:t>
            </a:r>
          </a:p>
        </p:txBody>
      </p:sp>
      <p:sp>
        <p:nvSpPr>
          <p:cNvPr id="3" name="円/楕円 2"/>
          <p:cNvSpPr/>
          <p:nvPr/>
        </p:nvSpPr>
        <p:spPr>
          <a:xfrm>
            <a:off x="4946650" y="1819275"/>
            <a:ext cx="3946525" cy="1538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下矢印 22"/>
          <p:cNvSpPr/>
          <p:nvPr/>
        </p:nvSpPr>
        <p:spPr>
          <a:xfrm rot="14138750">
            <a:off x="4556919" y="2910681"/>
            <a:ext cx="431800" cy="6683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スライド番号プレースホルダー 27"/>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21E2E817-EA39-4E30-BD03-1C1C3AEAADCF}" type="slidenum">
              <a:rPr lang="ja-JP" altLang="en-US">
                <a:solidFill>
                  <a:srgbClr val="898989"/>
                </a:solidFill>
              </a:rPr>
              <a:pPr eaLnBrk="1" hangingPunct="1"/>
              <a:t>42</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9700" y="673100"/>
            <a:ext cx="8891588" cy="613251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3" name="テキスト ボックス 1"/>
          <p:cNvSpPr txBox="1">
            <a:spLocks noChangeArrowheads="1"/>
          </p:cNvSpPr>
          <p:nvPr/>
        </p:nvSpPr>
        <p:spPr bwMode="auto">
          <a:xfrm>
            <a:off x="4391025" y="5976938"/>
            <a:ext cx="47529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400"/>
              <a:t>※</a:t>
            </a:r>
            <a:r>
              <a:rPr lang="ja-JP" altLang="en-US" sz="1400"/>
              <a:t>１１月審査分であり、前月（１０月）の実績である。</a:t>
            </a:r>
          </a:p>
        </p:txBody>
      </p:sp>
      <p:sp>
        <p:nvSpPr>
          <p:cNvPr id="46084" name="テキスト ボックス 4"/>
          <p:cNvSpPr txBox="1">
            <a:spLocks noChangeArrowheads="1"/>
          </p:cNvSpPr>
          <p:nvPr/>
        </p:nvSpPr>
        <p:spPr bwMode="auto">
          <a:xfrm>
            <a:off x="5735638" y="701675"/>
            <a:ext cx="3419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en-US" altLang="ja-JP" sz="1100"/>
              <a:t>【</a:t>
            </a:r>
            <a:r>
              <a:rPr lang="ja-JP" altLang="en-US" sz="1100"/>
              <a:t>厚生労働省「介護給付費実態調査」をもとに作成</a:t>
            </a:r>
            <a:r>
              <a:rPr lang="en-US" altLang="ja-JP" sz="1100"/>
              <a:t>】</a:t>
            </a:r>
            <a:endParaRPr lang="ja-JP" altLang="en-US" sz="1100"/>
          </a:p>
        </p:txBody>
      </p:sp>
      <p:graphicFrame>
        <p:nvGraphicFramePr>
          <p:cNvPr id="46085" name="グラフ 5"/>
          <p:cNvGraphicFramePr>
            <a:graphicFrameLocks/>
          </p:cNvGraphicFramePr>
          <p:nvPr/>
        </p:nvGraphicFramePr>
        <p:xfrm>
          <a:off x="-49213" y="785813"/>
          <a:ext cx="9145588" cy="6305550"/>
        </p:xfrm>
        <a:graphic>
          <a:graphicData uri="http://schemas.openxmlformats.org/presentationml/2006/ole">
            <mc:AlternateContent xmlns:mc="http://schemas.openxmlformats.org/markup-compatibility/2006">
              <mc:Choice xmlns:v="urn:schemas-microsoft-com:vml" Requires="v">
                <p:oleObj spid="_x0000_s46088" r:id="rId4" imgW="9144793" imgH="6303810" progId="Excel.Chart.8">
                  <p:embed/>
                </p:oleObj>
              </mc:Choice>
              <mc:Fallback>
                <p:oleObj r:id="rId4" imgW="9144793" imgH="6303810" progId="Excel.Chart.8">
                  <p:embed/>
                  <p:pic>
                    <p:nvPicPr>
                      <p:cNvPr id="0" name="グラフ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785813"/>
                        <a:ext cx="9145588" cy="63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テキスト ボックス 6"/>
          <p:cNvSpPr txBox="1"/>
          <p:nvPr/>
        </p:nvSpPr>
        <p:spPr>
          <a:xfrm>
            <a:off x="0" y="115888"/>
            <a:ext cx="9324975" cy="554037"/>
          </a:xfrm>
          <a:prstGeom prst="rect">
            <a:avLst/>
          </a:prstGeom>
          <a:noFill/>
        </p:spPr>
        <p:txBody>
          <a:bodyPr>
            <a:spAutoFit/>
          </a:bodyPr>
          <a:lstStyle/>
          <a:p>
            <a:pPr>
              <a:defRPr/>
            </a:pPr>
            <a:r>
              <a:rPr lang="en-US" altLang="ja-JP" sz="3000" dirty="0">
                <a:latin typeface="+mn-ea"/>
                <a:ea typeface="ＭＳ Ｐゴシック" charset="-128"/>
              </a:rPr>
              <a:t>3</a:t>
            </a:r>
            <a:r>
              <a:rPr lang="ja-JP" altLang="en-US" sz="3000" dirty="0" err="1">
                <a:latin typeface="+mn-ea"/>
                <a:ea typeface="ＭＳ Ｐゴシック" charset="-128"/>
              </a:rPr>
              <a:t>．</a:t>
            </a:r>
            <a:r>
              <a:rPr lang="ja-JP" altLang="en-US" sz="3000" dirty="0">
                <a:latin typeface="+mn-ea"/>
                <a:ea typeface="ＭＳ Ｐゴシック" charset="-128"/>
              </a:rPr>
              <a:t>在宅復帰だけではない老健施設のアウトリーチ機能</a:t>
            </a:r>
            <a:endParaRPr lang="en-US" altLang="ja-JP" sz="3000" dirty="0">
              <a:latin typeface="+mn-ea"/>
              <a:ea typeface="ＭＳ Ｐゴシック" charset="-128"/>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321A0069-84B6-4629-A8D1-B411D38272D7}" type="slidenum">
              <a:rPr lang="ja-JP" altLang="en-US">
                <a:solidFill>
                  <a:srgbClr val="898989"/>
                </a:solidFill>
              </a:rPr>
              <a:pPr eaLnBrk="1" hangingPunct="1"/>
              <a:t>43</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688975" y="6165850"/>
            <a:ext cx="3762375" cy="792163"/>
          </a:xfrm>
          <a:prstGeom prst="rect">
            <a:avLst/>
          </a:prstGeom>
          <a:solidFill>
            <a:srgbClr val="A6B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374650" y="-144463"/>
            <a:ext cx="9771063" cy="792163"/>
          </a:xfrm>
          <a:prstGeom prst="rect">
            <a:avLst/>
          </a:prstGeom>
          <a:solidFill>
            <a:srgbClr val="A6B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710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647700"/>
            <a:ext cx="6334125"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5" descr="C:\Documents and Settings\nakajimak.ZENROU\デスクトップ\地図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215900"/>
            <a:ext cx="5795963"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4598988"/>
            <a:ext cx="2028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コネクタ 8"/>
          <p:cNvCxnSpPr/>
          <p:nvPr/>
        </p:nvCxnSpPr>
        <p:spPr>
          <a:xfrm flipH="1">
            <a:off x="2898775" y="981075"/>
            <a:ext cx="3760788" cy="5876925"/>
          </a:xfrm>
          <a:prstGeom prst="line">
            <a:avLst/>
          </a:prstGeom>
          <a:ln w="158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711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5589588"/>
            <a:ext cx="12382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8388">
            <a:off x="3503613" y="5041900"/>
            <a:ext cx="3143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フリーフォーム 9"/>
          <p:cNvSpPr/>
          <p:nvPr/>
        </p:nvSpPr>
        <p:spPr>
          <a:xfrm>
            <a:off x="884238" y="5181600"/>
            <a:ext cx="2655887" cy="1425575"/>
          </a:xfrm>
          <a:custGeom>
            <a:avLst/>
            <a:gdLst>
              <a:gd name="connsiteX0" fmla="*/ 0 w 2654710"/>
              <a:gd name="connsiteY0" fmla="*/ 1425677 h 1425677"/>
              <a:gd name="connsiteX1" fmla="*/ 904568 w 2654710"/>
              <a:gd name="connsiteY1" fmla="*/ 304800 h 1425677"/>
              <a:gd name="connsiteX2" fmla="*/ 2654710 w 2654710"/>
              <a:gd name="connsiteY2" fmla="*/ 0 h 1425677"/>
              <a:gd name="connsiteX3" fmla="*/ 2654710 w 2654710"/>
              <a:gd name="connsiteY3" fmla="*/ 0 h 1425677"/>
            </a:gdLst>
            <a:ahLst/>
            <a:cxnLst>
              <a:cxn ang="0">
                <a:pos x="connsiteX0" y="connsiteY0"/>
              </a:cxn>
              <a:cxn ang="0">
                <a:pos x="connsiteX1" y="connsiteY1"/>
              </a:cxn>
              <a:cxn ang="0">
                <a:pos x="connsiteX2" y="connsiteY2"/>
              </a:cxn>
              <a:cxn ang="0">
                <a:pos x="connsiteX3" y="connsiteY3"/>
              </a:cxn>
            </a:cxnLst>
            <a:rect l="l" t="t" r="r" b="b"/>
            <a:pathLst>
              <a:path w="2654710" h="1425677">
                <a:moveTo>
                  <a:pt x="0" y="1425677"/>
                </a:moveTo>
                <a:cubicBezTo>
                  <a:pt x="231058" y="984045"/>
                  <a:pt x="462116" y="542413"/>
                  <a:pt x="904568" y="304800"/>
                </a:cubicBezTo>
                <a:cubicBezTo>
                  <a:pt x="1347020" y="67187"/>
                  <a:pt x="2654710" y="0"/>
                  <a:pt x="2654710" y="0"/>
                </a:cubicBezTo>
                <a:lnTo>
                  <a:pt x="2654710" y="0"/>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角丸四角形 43"/>
          <p:cNvSpPr/>
          <p:nvPr/>
        </p:nvSpPr>
        <p:spPr>
          <a:xfrm>
            <a:off x="107950" y="1916113"/>
            <a:ext cx="2687638" cy="649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lumMod val="95000"/>
                    <a:lumOff val="5000"/>
                  </a:schemeClr>
                </a:solidFill>
              </a:rPr>
              <a:t>定期巡回・随時対応型</a:t>
            </a:r>
            <a:endParaRPr lang="en-US" altLang="ja-JP" dirty="0">
              <a:solidFill>
                <a:schemeClr val="tx1">
                  <a:lumMod val="95000"/>
                  <a:lumOff val="5000"/>
                </a:schemeClr>
              </a:solidFill>
            </a:endParaRPr>
          </a:p>
          <a:p>
            <a:pPr algn="ctr">
              <a:defRPr/>
            </a:pPr>
            <a:r>
              <a:rPr lang="ja-JP" altLang="en-US" dirty="0">
                <a:solidFill>
                  <a:schemeClr val="tx1">
                    <a:lumMod val="95000"/>
                    <a:lumOff val="5000"/>
                  </a:schemeClr>
                </a:solidFill>
              </a:rPr>
              <a:t>訪問介護看護事業所</a:t>
            </a:r>
          </a:p>
        </p:txBody>
      </p:sp>
      <p:sp>
        <p:nvSpPr>
          <p:cNvPr id="13" name="正方形/長方形 12"/>
          <p:cNvSpPr/>
          <p:nvPr/>
        </p:nvSpPr>
        <p:spPr>
          <a:xfrm>
            <a:off x="2843213" y="44450"/>
            <a:ext cx="4392612" cy="625475"/>
          </a:xfrm>
          <a:prstGeom prst="rect">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95000"/>
                    <a:lumOff val="5000"/>
                  </a:schemeClr>
                </a:solidFill>
                <a:latin typeface="HG丸ｺﾞｼｯｸM-PRO" pitchFamily="50" charset="-128"/>
                <a:ea typeface="HG丸ｺﾞｼｯｸM-PRO" pitchFamily="50" charset="-128"/>
              </a:rPr>
              <a:t>サービスの整備状況</a:t>
            </a:r>
          </a:p>
        </p:txBody>
      </p:sp>
      <p:sp>
        <p:nvSpPr>
          <p:cNvPr id="46" name="角丸四角形 45"/>
          <p:cNvSpPr/>
          <p:nvPr/>
        </p:nvSpPr>
        <p:spPr>
          <a:xfrm>
            <a:off x="7885113" y="3198813"/>
            <a:ext cx="1220787" cy="431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lumMod val="95000"/>
                    <a:lumOff val="5000"/>
                  </a:schemeClr>
                </a:solidFill>
              </a:rPr>
              <a:t>老健施設</a:t>
            </a:r>
          </a:p>
        </p:txBody>
      </p:sp>
      <p:pic>
        <p:nvPicPr>
          <p:cNvPr id="47118"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4221163"/>
            <a:ext cx="1335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90078">
            <a:off x="5664200" y="5403850"/>
            <a:ext cx="2743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625" y="6237288"/>
            <a:ext cx="1008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フリーフォーム 13"/>
          <p:cNvSpPr/>
          <p:nvPr/>
        </p:nvSpPr>
        <p:spPr>
          <a:xfrm>
            <a:off x="6097588" y="4335463"/>
            <a:ext cx="2998787" cy="2506662"/>
          </a:xfrm>
          <a:custGeom>
            <a:avLst/>
            <a:gdLst>
              <a:gd name="connsiteX0" fmla="*/ 0 w 2998838"/>
              <a:gd name="connsiteY0" fmla="*/ 2507226 h 2507226"/>
              <a:gd name="connsiteX1" fmla="*/ 1573161 w 2998838"/>
              <a:gd name="connsiteY1" fmla="*/ 727587 h 2507226"/>
              <a:gd name="connsiteX2" fmla="*/ 2998838 w 2998838"/>
              <a:gd name="connsiteY2" fmla="*/ 0 h 2507226"/>
              <a:gd name="connsiteX3" fmla="*/ 2998838 w 2998838"/>
              <a:gd name="connsiteY3" fmla="*/ 0 h 2507226"/>
            </a:gdLst>
            <a:ahLst/>
            <a:cxnLst>
              <a:cxn ang="0">
                <a:pos x="connsiteX0" y="connsiteY0"/>
              </a:cxn>
              <a:cxn ang="0">
                <a:pos x="connsiteX1" y="connsiteY1"/>
              </a:cxn>
              <a:cxn ang="0">
                <a:pos x="connsiteX2" y="connsiteY2"/>
              </a:cxn>
              <a:cxn ang="0">
                <a:pos x="connsiteX3" y="connsiteY3"/>
              </a:cxn>
            </a:cxnLst>
            <a:rect l="l" t="t" r="r" b="b"/>
            <a:pathLst>
              <a:path w="2998838" h="2507226">
                <a:moveTo>
                  <a:pt x="0" y="2507226"/>
                </a:moveTo>
                <a:cubicBezTo>
                  <a:pt x="536677" y="1826342"/>
                  <a:pt x="1073355" y="1145458"/>
                  <a:pt x="1573161" y="727587"/>
                </a:cubicBezTo>
                <a:cubicBezTo>
                  <a:pt x="2072967" y="309716"/>
                  <a:pt x="2998838" y="0"/>
                  <a:pt x="2998838" y="0"/>
                </a:cubicBezTo>
                <a:lnTo>
                  <a:pt x="2998838" y="0"/>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B0C687B7-BF30-4640-AE5A-0BD2D3246974}" type="slidenum">
              <a:rPr lang="ja-JP" altLang="en-US">
                <a:solidFill>
                  <a:srgbClr val="898989"/>
                </a:solidFill>
              </a:rPr>
              <a:pPr eaLnBrk="1" hangingPunct="1"/>
              <a:t>44</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850900"/>
            <a:ext cx="88677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0" y="115888"/>
            <a:ext cx="9324975" cy="554037"/>
          </a:xfrm>
          <a:prstGeom prst="rect">
            <a:avLst/>
          </a:prstGeom>
          <a:noFill/>
        </p:spPr>
        <p:txBody>
          <a:bodyPr>
            <a:spAutoFit/>
          </a:bodyPr>
          <a:lstStyle/>
          <a:p>
            <a:pPr>
              <a:defRPr/>
            </a:pPr>
            <a:r>
              <a:rPr lang="en-US" altLang="ja-JP" sz="3000" dirty="0">
                <a:latin typeface="+mn-ea"/>
                <a:ea typeface="ＭＳ Ｐゴシック" charset="-128"/>
              </a:rPr>
              <a:t>3</a:t>
            </a:r>
            <a:r>
              <a:rPr lang="ja-JP" altLang="en-US" sz="3000" dirty="0" err="1">
                <a:latin typeface="+mn-ea"/>
                <a:ea typeface="ＭＳ Ｐゴシック" charset="-128"/>
              </a:rPr>
              <a:t>．</a:t>
            </a:r>
            <a:r>
              <a:rPr lang="ja-JP" altLang="en-US" sz="3000" dirty="0">
                <a:latin typeface="+mn-ea"/>
                <a:ea typeface="ＭＳ Ｐゴシック" charset="-128"/>
              </a:rPr>
              <a:t>在宅復帰だけではない老健施設のアウトリーチ機能</a:t>
            </a:r>
            <a:endParaRPr lang="en-US" altLang="ja-JP" sz="3000" dirty="0">
              <a:latin typeface="+mn-ea"/>
              <a:ea typeface="ＭＳ Ｐゴシック" charset="-128"/>
            </a:endParaRPr>
          </a:p>
        </p:txBody>
      </p:sp>
      <p:sp>
        <p:nvSpPr>
          <p:cNvPr id="48132" name="正方形/長方形 1"/>
          <p:cNvSpPr>
            <a:spLocks noChangeArrowheads="1"/>
          </p:cNvSpPr>
          <p:nvPr/>
        </p:nvSpPr>
        <p:spPr bwMode="auto">
          <a:xfrm>
            <a:off x="363538" y="4708525"/>
            <a:ext cx="84978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a:t>【</a:t>
            </a:r>
            <a:r>
              <a:rPr lang="ja-JP" altLang="en-US" sz="1800" b="1"/>
              <a:t>第</a:t>
            </a:r>
            <a:r>
              <a:rPr lang="en-US" altLang="ja-JP" sz="1800" b="1"/>
              <a:t>100</a:t>
            </a:r>
            <a:r>
              <a:rPr lang="ja-JP" altLang="en-US" sz="1800" b="1"/>
              <a:t>回介護給付費分科会において</a:t>
            </a:r>
            <a:r>
              <a:rPr lang="en-US" altLang="ja-JP" sz="1800" b="1"/>
              <a:t>】</a:t>
            </a:r>
          </a:p>
          <a:p>
            <a:pPr eaLnBrk="1" hangingPunct="1">
              <a:spcBef>
                <a:spcPct val="0"/>
              </a:spcBef>
              <a:buFontTx/>
              <a:buNone/>
            </a:pPr>
            <a:r>
              <a:rPr lang="ja-JP" altLang="en-US" sz="1400"/>
              <a:t>　　</a:t>
            </a:r>
            <a:r>
              <a:rPr lang="ja-JP" altLang="en-US" sz="1600"/>
              <a:t>委員として出席した東副会長は、</a:t>
            </a:r>
            <a:endParaRPr lang="en-US" altLang="ja-JP" sz="1600"/>
          </a:p>
          <a:p>
            <a:pPr eaLnBrk="1" hangingPunct="1">
              <a:spcBef>
                <a:spcPct val="0"/>
              </a:spcBef>
              <a:buFontTx/>
              <a:buNone/>
            </a:pPr>
            <a:r>
              <a:rPr lang="ja-JP" altLang="en-US" sz="1600"/>
              <a:t>　　　　「定期巡回・随時対応型サービスの普及が進まないのであれば、既存の社会資源を有効に</a:t>
            </a:r>
            <a:endParaRPr lang="en-US" altLang="ja-JP" sz="1600"/>
          </a:p>
          <a:p>
            <a:pPr eaLnBrk="1" hangingPunct="1">
              <a:spcBef>
                <a:spcPct val="0"/>
              </a:spcBef>
              <a:buFontTx/>
              <a:buNone/>
            </a:pPr>
            <a:r>
              <a:rPr lang="ja-JP" altLang="en-US" sz="1600"/>
              <a:t>　　　　　活用していくことも必要ではないか。例えば、老健施設では夜間に職員が配置されている</a:t>
            </a:r>
            <a:endParaRPr lang="en-US" altLang="ja-JP" sz="1600"/>
          </a:p>
          <a:p>
            <a:pPr eaLnBrk="1" hangingPunct="1">
              <a:spcBef>
                <a:spcPct val="0"/>
              </a:spcBef>
              <a:buFontTx/>
              <a:buNone/>
            </a:pPr>
            <a:r>
              <a:rPr lang="ja-JP" altLang="en-US" sz="1600"/>
              <a:t>　　　　　のだから、定期巡回・随時対応型サービスの一部を老健施設で担うことが出来るよう、</a:t>
            </a:r>
            <a:endParaRPr lang="en-US" altLang="ja-JP" sz="1600"/>
          </a:p>
          <a:p>
            <a:pPr eaLnBrk="1" hangingPunct="1">
              <a:spcBef>
                <a:spcPct val="0"/>
              </a:spcBef>
              <a:buFontTx/>
              <a:buNone/>
            </a:pPr>
            <a:r>
              <a:rPr lang="ja-JP" altLang="en-US" sz="1600"/>
              <a:t>　　　　　制度改正等見直しをはかっていくべきではないか」と提案</a:t>
            </a:r>
          </a:p>
        </p:txBody>
      </p:sp>
      <p:sp>
        <p:nvSpPr>
          <p:cNvPr id="4" name="スライド番号プレースホルダー 3"/>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31C10AD3-DE9D-463B-AC4E-318150CE3F73}" type="slidenum">
              <a:rPr lang="ja-JP" altLang="en-US">
                <a:solidFill>
                  <a:srgbClr val="898989"/>
                </a:solidFill>
              </a:rPr>
              <a:pPr eaLnBrk="1" hangingPunct="1"/>
              <a:t>45</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テキスト ボックス 1"/>
          <p:cNvSpPr txBox="1">
            <a:spLocks noChangeArrowheads="1"/>
          </p:cNvSpPr>
          <p:nvPr/>
        </p:nvSpPr>
        <p:spPr bwMode="auto">
          <a:xfrm>
            <a:off x="3059113" y="115888"/>
            <a:ext cx="3313112" cy="461962"/>
          </a:xfrm>
          <a:prstGeom prst="rect">
            <a:avLst/>
          </a:prstGeom>
          <a:solidFill>
            <a:schemeClr val="bg1"/>
          </a:solidFill>
          <a:ln w="19050">
            <a:solidFill>
              <a:srgbClr val="00B050"/>
            </a:solidFill>
            <a:miter lim="800000"/>
            <a:headEnd/>
            <a:tailEnd/>
          </a:ln>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a:t>2025</a:t>
            </a:r>
            <a:r>
              <a:rPr lang="ja-JP" altLang="en-US" sz="2400"/>
              <a:t>年型老健（私案）</a:t>
            </a:r>
          </a:p>
        </p:txBody>
      </p:sp>
      <p:sp>
        <p:nvSpPr>
          <p:cNvPr id="3" name="直方体 2"/>
          <p:cNvSpPr/>
          <p:nvPr/>
        </p:nvSpPr>
        <p:spPr>
          <a:xfrm>
            <a:off x="3059113" y="2622550"/>
            <a:ext cx="3168650" cy="2354263"/>
          </a:xfrm>
          <a:prstGeom prst="cube">
            <a:avLst>
              <a:gd name="adj" fmla="val 3030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9156" name="Picture 6" descr="C:\Users\usrTANAKA\AppData\Local\Microsoft\Windows\Temporary Internet Files\Content.IE5\PPTR8M7J\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3" y="1012825"/>
            <a:ext cx="11938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8" descr="C:\Users\usrTANAKA\AppData\Local\Microsoft\Windows\Temporary Internet Files\Content.IE5\VZ62MA1Z\MC90043385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4625" y="1390650"/>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descr="C:\Users\usrTANAKA\AppData\Local\Microsoft\Windows\Temporary Internet Files\Content.IE5\OUHK42KE\MC90043162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5300" y="2984500"/>
            <a:ext cx="9223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C:\Users\usrTANAKA\AppData\Local\Microsoft\Windows\Temporary Internet Files\Content.IE5\PPTR8M7J\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4562475"/>
            <a:ext cx="124301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0" descr="C:\Users\usrTANAKA\AppData\Local\Microsoft\Windows\Temporary Internet Files\Content.IE5\PPTR8M7J\MC9004339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4071938"/>
            <a:ext cx="124936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5" descr="C:\Users\usrTANAKA\AppData\Local\Microsoft\Windows\Temporary Internet Files\Content.IE5\PPTR8M7J\MC90003001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9688" y="765175"/>
            <a:ext cx="16700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9" descr="C:\Users\usrTANAKA\AppData\Local\Microsoft\Windows\Temporary Internet Files\Content.IE5\OUHK42KE\MC90043162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1458913"/>
            <a:ext cx="9794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8" descr="C:\Users\usrTANAKA\AppData\Local\Microsoft\Windows\Temporary Internet Files\Content.IE5\VZ62MA1Z\MC90043385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5503863"/>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9" descr="C:\Users\usrTANAKA\AppData\Local\Microsoft\Windows\Temporary Internet Files\Content.IE5\OUHK42KE\MC90043162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4075" y="5864225"/>
            <a:ext cx="9477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8" descr="C:\Users\usrTANAKA\AppData\Local\Microsoft\Windows\Temporary Internet Files\Content.IE5\OUHK42KE\MC90002998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2013" y="5581650"/>
            <a:ext cx="1712912"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テキスト ボックス 3"/>
          <p:cNvSpPr txBox="1">
            <a:spLocks noChangeArrowheads="1"/>
          </p:cNvSpPr>
          <p:nvPr/>
        </p:nvSpPr>
        <p:spPr bwMode="auto">
          <a:xfrm>
            <a:off x="4052888" y="2757488"/>
            <a:ext cx="950912" cy="3698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t>老　健</a:t>
            </a:r>
          </a:p>
        </p:txBody>
      </p:sp>
      <p:sp>
        <p:nvSpPr>
          <p:cNvPr id="28" name="下矢印 27"/>
          <p:cNvSpPr/>
          <p:nvPr/>
        </p:nvSpPr>
        <p:spPr>
          <a:xfrm>
            <a:off x="4341813" y="1700213"/>
            <a:ext cx="476250" cy="865187"/>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168" name="テキスト ボックス 5"/>
          <p:cNvSpPr txBox="1">
            <a:spLocks noChangeArrowheads="1"/>
          </p:cNvSpPr>
          <p:nvPr/>
        </p:nvSpPr>
        <p:spPr bwMode="auto">
          <a:xfrm>
            <a:off x="4249738" y="982663"/>
            <a:ext cx="118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t>医療機関在宅</a:t>
            </a:r>
            <a:endParaRPr lang="en-US" altLang="ja-JP" sz="1800" b="1"/>
          </a:p>
        </p:txBody>
      </p:sp>
      <p:sp>
        <p:nvSpPr>
          <p:cNvPr id="49169" name="テキスト ボックス 6"/>
          <p:cNvSpPr txBox="1">
            <a:spLocks noChangeArrowheads="1"/>
          </p:cNvSpPr>
          <p:nvPr/>
        </p:nvSpPr>
        <p:spPr bwMode="auto">
          <a:xfrm>
            <a:off x="3179763" y="54356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t>在宅復帰</a:t>
            </a:r>
          </a:p>
        </p:txBody>
      </p:sp>
      <p:sp>
        <p:nvSpPr>
          <p:cNvPr id="49170" name="テキスト ボックス 7"/>
          <p:cNvSpPr txBox="1">
            <a:spLocks noChangeArrowheads="1"/>
          </p:cNvSpPr>
          <p:nvPr/>
        </p:nvSpPr>
        <p:spPr bwMode="auto">
          <a:xfrm>
            <a:off x="4937125" y="5219700"/>
            <a:ext cx="714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t>退所</a:t>
            </a:r>
          </a:p>
        </p:txBody>
      </p:sp>
      <p:sp>
        <p:nvSpPr>
          <p:cNvPr id="9" name="円/楕円 8"/>
          <p:cNvSpPr/>
          <p:nvPr/>
        </p:nvSpPr>
        <p:spPr>
          <a:xfrm>
            <a:off x="3103563" y="3346450"/>
            <a:ext cx="1684337" cy="488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t>在宅復帰</a:t>
            </a:r>
          </a:p>
        </p:txBody>
      </p:sp>
      <p:sp>
        <p:nvSpPr>
          <p:cNvPr id="33" name="円/楕円 32"/>
          <p:cNvSpPr/>
          <p:nvPr/>
        </p:nvSpPr>
        <p:spPr>
          <a:xfrm>
            <a:off x="3851275" y="3716338"/>
            <a:ext cx="1684338" cy="4905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t>リハビリ</a:t>
            </a:r>
          </a:p>
        </p:txBody>
      </p:sp>
      <p:sp>
        <p:nvSpPr>
          <p:cNvPr id="34" name="円/楕円 33"/>
          <p:cNvSpPr/>
          <p:nvPr/>
        </p:nvSpPr>
        <p:spPr>
          <a:xfrm>
            <a:off x="3059113" y="4092575"/>
            <a:ext cx="1684337" cy="4889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t>在宅支援</a:t>
            </a:r>
          </a:p>
        </p:txBody>
      </p:sp>
      <p:sp>
        <p:nvSpPr>
          <p:cNvPr id="35" name="円/楕円 34"/>
          <p:cNvSpPr/>
          <p:nvPr/>
        </p:nvSpPr>
        <p:spPr>
          <a:xfrm>
            <a:off x="3824288" y="4451350"/>
            <a:ext cx="1684337" cy="49053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t>看取り</a:t>
            </a:r>
          </a:p>
        </p:txBody>
      </p:sp>
      <p:sp>
        <p:nvSpPr>
          <p:cNvPr id="10" name="円/楕円 9"/>
          <p:cNvSpPr/>
          <p:nvPr/>
        </p:nvSpPr>
        <p:spPr>
          <a:xfrm>
            <a:off x="5624513" y="3211513"/>
            <a:ext cx="531812" cy="123983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t>特養待機</a:t>
            </a:r>
          </a:p>
        </p:txBody>
      </p:sp>
      <p:cxnSp>
        <p:nvCxnSpPr>
          <p:cNvPr id="12" name="直線矢印コネクタ 11"/>
          <p:cNvCxnSpPr/>
          <p:nvPr/>
        </p:nvCxnSpPr>
        <p:spPr>
          <a:xfrm flipH="1">
            <a:off x="6300788" y="2317750"/>
            <a:ext cx="1619250" cy="809625"/>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9" name="直線矢印コネクタ 38"/>
          <p:cNvCxnSpPr/>
          <p:nvPr/>
        </p:nvCxnSpPr>
        <p:spPr>
          <a:xfrm flipH="1">
            <a:off x="6300788" y="3590925"/>
            <a:ext cx="1727200" cy="193675"/>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flipH="1" flipV="1">
            <a:off x="6156325" y="4559300"/>
            <a:ext cx="1763713" cy="417513"/>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flipH="1" flipV="1">
            <a:off x="1476375" y="2300288"/>
            <a:ext cx="1835150" cy="623887"/>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48" name="直線矢印コネクタ 47"/>
          <p:cNvCxnSpPr/>
          <p:nvPr/>
        </p:nvCxnSpPr>
        <p:spPr>
          <a:xfrm flipH="1">
            <a:off x="1143000" y="4206875"/>
            <a:ext cx="1844675" cy="352425"/>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a:xfrm flipH="1">
            <a:off x="1476375" y="4891088"/>
            <a:ext cx="1511300" cy="915987"/>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54" name="下矢印 53"/>
          <p:cNvSpPr/>
          <p:nvPr/>
        </p:nvSpPr>
        <p:spPr>
          <a:xfrm>
            <a:off x="4340225" y="5013325"/>
            <a:ext cx="476250" cy="863600"/>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183" name="テキスト ボックス 25"/>
          <p:cNvSpPr txBox="1">
            <a:spLocks noChangeArrowheads="1"/>
          </p:cNvSpPr>
          <p:nvPr/>
        </p:nvSpPr>
        <p:spPr bwMode="auto">
          <a:xfrm rot="829111">
            <a:off x="6507163" y="4478338"/>
            <a:ext cx="1425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ミドルステイ</a:t>
            </a:r>
          </a:p>
        </p:txBody>
      </p:sp>
      <p:sp>
        <p:nvSpPr>
          <p:cNvPr id="49184" name="テキスト ボックス 35"/>
          <p:cNvSpPr txBox="1">
            <a:spLocks noChangeArrowheads="1"/>
          </p:cNvSpPr>
          <p:nvPr/>
        </p:nvSpPr>
        <p:spPr bwMode="auto">
          <a:xfrm rot="-1603316">
            <a:off x="6380163" y="2347913"/>
            <a:ext cx="1654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ショートステイ</a:t>
            </a:r>
          </a:p>
        </p:txBody>
      </p:sp>
      <p:sp>
        <p:nvSpPr>
          <p:cNvPr id="49185" name="テキスト ボックス 36"/>
          <p:cNvSpPr txBox="1">
            <a:spLocks noChangeArrowheads="1"/>
          </p:cNvSpPr>
          <p:nvPr/>
        </p:nvSpPr>
        <p:spPr bwMode="auto">
          <a:xfrm rot="-394291">
            <a:off x="6613525" y="3362325"/>
            <a:ext cx="1036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デイケア</a:t>
            </a:r>
          </a:p>
        </p:txBody>
      </p:sp>
      <p:sp>
        <p:nvSpPr>
          <p:cNvPr id="49186" name="テキスト ボックス 37"/>
          <p:cNvSpPr txBox="1">
            <a:spLocks noChangeArrowheads="1"/>
          </p:cNvSpPr>
          <p:nvPr/>
        </p:nvSpPr>
        <p:spPr bwMode="auto">
          <a:xfrm rot="-409991">
            <a:off x="6491288" y="3676650"/>
            <a:ext cx="1520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通所リハビリ</a:t>
            </a:r>
          </a:p>
        </p:txBody>
      </p:sp>
      <p:sp>
        <p:nvSpPr>
          <p:cNvPr id="49187" name="テキスト ボックス 39"/>
          <p:cNvSpPr txBox="1">
            <a:spLocks noChangeArrowheads="1"/>
          </p:cNvSpPr>
          <p:nvPr/>
        </p:nvSpPr>
        <p:spPr bwMode="auto">
          <a:xfrm rot="821172">
            <a:off x="6219825" y="4749800"/>
            <a:ext cx="1717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（リピート利用）</a:t>
            </a:r>
          </a:p>
        </p:txBody>
      </p:sp>
      <p:sp>
        <p:nvSpPr>
          <p:cNvPr id="49188" name="テキスト ボックス 44"/>
          <p:cNvSpPr txBox="1">
            <a:spLocks noChangeArrowheads="1"/>
          </p:cNvSpPr>
          <p:nvPr/>
        </p:nvSpPr>
        <p:spPr bwMode="auto">
          <a:xfrm rot="1185270">
            <a:off x="1781175" y="2311400"/>
            <a:ext cx="150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訪問リハビリ</a:t>
            </a:r>
          </a:p>
        </p:txBody>
      </p:sp>
      <p:sp>
        <p:nvSpPr>
          <p:cNvPr id="49189" name="テキスト ボックス 50"/>
          <p:cNvSpPr txBox="1">
            <a:spLocks noChangeArrowheads="1"/>
          </p:cNvSpPr>
          <p:nvPr/>
        </p:nvSpPr>
        <p:spPr bwMode="auto">
          <a:xfrm rot="-690764">
            <a:off x="1439863" y="4044950"/>
            <a:ext cx="116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訪問介護</a:t>
            </a:r>
          </a:p>
        </p:txBody>
      </p:sp>
      <p:sp>
        <p:nvSpPr>
          <p:cNvPr id="49190" name="テキスト ボックス 51"/>
          <p:cNvSpPr txBox="1">
            <a:spLocks noChangeArrowheads="1"/>
          </p:cNvSpPr>
          <p:nvPr/>
        </p:nvSpPr>
        <p:spPr bwMode="auto">
          <a:xfrm rot="-747442">
            <a:off x="1463675" y="4373563"/>
            <a:ext cx="1201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a:t>
            </a:r>
            <a:r>
              <a:rPr lang="en-US" altLang="ja-JP" sz="1800">
                <a:solidFill>
                  <a:srgbClr val="FF0000"/>
                </a:solidFill>
              </a:rPr>
              <a:t>24</a:t>
            </a:r>
            <a:r>
              <a:rPr lang="ja-JP" altLang="en-US" sz="1800">
                <a:solidFill>
                  <a:srgbClr val="FF0000"/>
                </a:solidFill>
              </a:rPr>
              <a:t>時間）</a:t>
            </a:r>
          </a:p>
        </p:txBody>
      </p:sp>
      <p:sp>
        <p:nvSpPr>
          <p:cNvPr id="49191" name="テキスト ボックス 70"/>
          <p:cNvSpPr txBox="1">
            <a:spLocks noChangeArrowheads="1"/>
          </p:cNvSpPr>
          <p:nvPr/>
        </p:nvSpPr>
        <p:spPr bwMode="auto">
          <a:xfrm rot="-2060687">
            <a:off x="1690688" y="5345113"/>
            <a:ext cx="1201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a:t>
            </a:r>
            <a:r>
              <a:rPr lang="en-US" altLang="ja-JP" sz="1800">
                <a:solidFill>
                  <a:srgbClr val="FF0000"/>
                </a:solidFill>
              </a:rPr>
              <a:t>24</a:t>
            </a:r>
            <a:r>
              <a:rPr lang="ja-JP" altLang="en-US" sz="1800">
                <a:solidFill>
                  <a:srgbClr val="FF0000"/>
                </a:solidFill>
              </a:rPr>
              <a:t>時間）</a:t>
            </a:r>
          </a:p>
        </p:txBody>
      </p:sp>
      <p:sp>
        <p:nvSpPr>
          <p:cNvPr id="49192" name="テキスト ボックス 54"/>
          <p:cNvSpPr txBox="1">
            <a:spLocks noChangeArrowheads="1"/>
          </p:cNvSpPr>
          <p:nvPr/>
        </p:nvSpPr>
        <p:spPr bwMode="auto">
          <a:xfrm rot="-1941309">
            <a:off x="1558925" y="5024438"/>
            <a:ext cx="1122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FF0000"/>
                </a:solidFill>
              </a:rPr>
              <a:t>訪問看護</a:t>
            </a: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1B05CC54-1C9B-47DC-A260-C13D1502583B}" type="slidenum">
              <a:rPr lang="ja-JP" altLang="en-US">
                <a:solidFill>
                  <a:srgbClr val="898989"/>
                </a:solidFill>
              </a:rPr>
              <a:pPr eaLnBrk="1" hangingPunct="1"/>
              <a:t>46</a:t>
            </a:fld>
            <a:endParaRPr lang="ja-JP" altLang="en-US">
              <a:solidFill>
                <a:srgbClr val="89898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正方形/長方形 1"/>
          <p:cNvSpPr>
            <a:spLocks noChangeArrowheads="1"/>
          </p:cNvSpPr>
          <p:nvPr/>
        </p:nvSpPr>
        <p:spPr bwMode="auto">
          <a:xfrm>
            <a:off x="2286000" y="260350"/>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p>
          <a:p>
            <a:pPr eaLnBrk="1" hangingPunct="1">
              <a:spcBef>
                <a:spcPct val="0"/>
              </a:spcBef>
              <a:buFontTx/>
              <a:buNone/>
            </a:pPr>
            <a:endParaRPr lang="ja-JP" altLang="en-US" sz="1400"/>
          </a:p>
          <a:p>
            <a:pPr eaLnBrk="1" hangingPunct="1">
              <a:spcBef>
                <a:spcPct val="0"/>
              </a:spcBef>
              <a:buFontTx/>
              <a:buNone/>
            </a:pPr>
            <a:endParaRPr lang="ja-JP" altLang="en-US" sz="1400"/>
          </a:p>
          <a:p>
            <a:pPr eaLnBrk="1" hangingPunct="1">
              <a:spcBef>
                <a:spcPct val="0"/>
              </a:spcBef>
              <a:buFontTx/>
              <a:buNone/>
            </a:pPr>
            <a:endParaRPr lang="ja-JP" altLang="en-US" sz="1400"/>
          </a:p>
          <a:p>
            <a:pPr eaLnBrk="1" hangingPunct="1">
              <a:spcBef>
                <a:spcPct val="0"/>
              </a:spcBef>
              <a:buFontTx/>
              <a:buNone/>
            </a:pPr>
            <a:endParaRPr lang="ja-JP" altLang="en-US" sz="1400"/>
          </a:p>
        </p:txBody>
      </p:sp>
      <p:sp>
        <p:nvSpPr>
          <p:cNvPr id="4" name="正方形/長方形 3"/>
          <p:cNvSpPr/>
          <p:nvPr/>
        </p:nvSpPr>
        <p:spPr>
          <a:xfrm>
            <a:off x="179388" y="188913"/>
            <a:ext cx="8713787" cy="400050"/>
          </a:xfrm>
          <a:prstGeom prst="rect">
            <a:avLst/>
          </a:prstGeom>
          <a:ln w="12700">
            <a:solidFill>
              <a:schemeClr val="tx1"/>
            </a:solidFill>
          </a:ln>
        </p:spPr>
        <p:txBody>
          <a:bodyPr>
            <a:spAutoFit/>
          </a:bodyPr>
          <a:lstStyle/>
          <a:p>
            <a:pPr>
              <a:defRPr/>
            </a:pPr>
            <a:r>
              <a:rPr lang="ja-JP" altLang="en-US" sz="2000">
                <a:latin typeface="+mn-ea"/>
                <a:ea typeface="+mn-ea"/>
              </a:rPr>
              <a:t>平成２７年度介護報酬改定について（改定のポイント）</a:t>
            </a:r>
          </a:p>
        </p:txBody>
      </p:sp>
      <p:sp>
        <p:nvSpPr>
          <p:cNvPr id="50180" name="テキスト ボックス 1"/>
          <p:cNvSpPr txBox="1">
            <a:spLocks noChangeArrowheads="1"/>
          </p:cNvSpPr>
          <p:nvPr/>
        </p:nvSpPr>
        <p:spPr bwMode="auto">
          <a:xfrm>
            <a:off x="71438" y="1482725"/>
            <a:ext cx="5434012" cy="1200150"/>
          </a:xfrm>
          <a:prstGeom prst="rect">
            <a:avLst/>
          </a:prstGeom>
          <a:noFill/>
          <a:ln w="38100" cmpd="dbl">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solidFill>
                  <a:srgbClr val="30AB05"/>
                </a:solidFill>
              </a:rPr>
              <a:t>地域包括ケアシステム</a:t>
            </a:r>
          </a:p>
          <a:p>
            <a:pPr eaLnBrk="1" hangingPunct="1">
              <a:spcBef>
                <a:spcPct val="0"/>
              </a:spcBef>
              <a:buFontTx/>
              <a:buNone/>
            </a:pPr>
            <a:r>
              <a:rPr lang="ja-JP" altLang="en-US" sz="3600">
                <a:solidFill>
                  <a:srgbClr val="30AB05"/>
                </a:solidFill>
              </a:rPr>
              <a:t>平成２６年度診療報酬改定</a:t>
            </a:r>
          </a:p>
        </p:txBody>
      </p:sp>
      <p:sp>
        <p:nvSpPr>
          <p:cNvPr id="50181" name="正方形/長方形 2"/>
          <p:cNvSpPr>
            <a:spLocks noChangeArrowheads="1"/>
          </p:cNvSpPr>
          <p:nvPr/>
        </p:nvSpPr>
        <p:spPr bwMode="auto">
          <a:xfrm>
            <a:off x="5505450" y="1728788"/>
            <a:ext cx="3638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4800">
                <a:solidFill>
                  <a:srgbClr val="FF0000"/>
                </a:solidFill>
              </a:rPr>
              <a:t>在宅重視</a:t>
            </a:r>
          </a:p>
        </p:txBody>
      </p:sp>
      <p:sp>
        <p:nvSpPr>
          <p:cNvPr id="50182" name="正方形/長方形 4"/>
          <p:cNvSpPr>
            <a:spLocks noChangeArrowheads="1"/>
          </p:cNvSpPr>
          <p:nvPr/>
        </p:nvSpPr>
        <p:spPr bwMode="auto">
          <a:xfrm>
            <a:off x="114300" y="4395788"/>
            <a:ext cx="2646363" cy="831850"/>
          </a:xfrm>
          <a:prstGeom prst="rect">
            <a:avLst/>
          </a:prstGeom>
          <a:noFill/>
          <a:ln w="38100" cmpd="dbl">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4800">
                <a:solidFill>
                  <a:srgbClr val="30AB05"/>
                </a:solidFill>
              </a:rPr>
              <a:t>質の評価</a:t>
            </a:r>
          </a:p>
        </p:txBody>
      </p:sp>
      <p:sp>
        <p:nvSpPr>
          <p:cNvPr id="50183" name="正方形/長方形 5"/>
          <p:cNvSpPr>
            <a:spLocks noChangeArrowheads="1"/>
          </p:cNvSpPr>
          <p:nvPr/>
        </p:nvSpPr>
        <p:spPr bwMode="auto">
          <a:xfrm>
            <a:off x="2436813" y="3451225"/>
            <a:ext cx="6707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3600">
                <a:solidFill>
                  <a:srgbClr val="FF0000"/>
                </a:solidFill>
              </a:rPr>
              <a:t>Ｒ４システムを用いた患者</a:t>
            </a:r>
            <a:endParaRPr lang="en-US" altLang="ja-JP" sz="3600">
              <a:solidFill>
                <a:srgbClr val="FF0000"/>
              </a:solidFill>
            </a:endParaRPr>
          </a:p>
          <a:p>
            <a:pPr algn="r" eaLnBrk="1" hangingPunct="1">
              <a:spcBef>
                <a:spcPct val="0"/>
              </a:spcBef>
              <a:buFontTx/>
              <a:buNone/>
            </a:pPr>
            <a:r>
              <a:rPr lang="ja-JP" altLang="en-US" sz="3600">
                <a:solidFill>
                  <a:srgbClr val="FF0000"/>
                </a:solidFill>
              </a:rPr>
              <a:t>データの提出</a:t>
            </a:r>
          </a:p>
        </p:txBody>
      </p:sp>
      <p:sp>
        <p:nvSpPr>
          <p:cNvPr id="50184" name="正方形/長方形 10"/>
          <p:cNvSpPr>
            <a:spLocks noChangeArrowheads="1"/>
          </p:cNvSpPr>
          <p:nvPr/>
        </p:nvSpPr>
        <p:spPr bwMode="auto">
          <a:xfrm>
            <a:off x="2716213" y="5732463"/>
            <a:ext cx="6427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4000">
                <a:solidFill>
                  <a:srgbClr val="FF0000"/>
                </a:solidFill>
              </a:rPr>
              <a:t>リスクマネジャーの評価</a:t>
            </a:r>
          </a:p>
        </p:txBody>
      </p:sp>
      <p:sp>
        <p:nvSpPr>
          <p:cNvPr id="7" name="右矢印 6"/>
          <p:cNvSpPr/>
          <p:nvPr/>
        </p:nvSpPr>
        <p:spPr>
          <a:xfrm rot="20165094">
            <a:off x="2970213" y="3911600"/>
            <a:ext cx="825500" cy="576263"/>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右矢印 12"/>
          <p:cNvSpPr/>
          <p:nvPr/>
        </p:nvSpPr>
        <p:spPr>
          <a:xfrm rot="1149271">
            <a:off x="2933700" y="5395913"/>
            <a:ext cx="828675" cy="576262"/>
          </a:xfrm>
          <a:prstGeom prst="rightArrow">
            <a:avLst/>
          </a:prstGeom>
          <a:solidFill>
            <a:srgbClr val="0000FF"/>
          </a:solidFill>
          <a:ln w="76200" cmpd="tri">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右矢印 13"/>
          <p:cNvSpPr/>
          <p:nvPr/>
        </p:nvSpPr>
        <p:spPr>
          <a:xfrm>
            <a:off x="5724525" y="1855788"/>
            <a:ext cx="719138" cy="576262"/>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539750" y="3149600"/>
            <a:ext cx="8135938" cy="1323975"/>
          </a:xfrm>
          <a:prstGeom prst="roundRect">
            <a:avLst/>
          </a:prstGeom>
          <a:solidFill>
            <a:srgbClr val="FFFF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8" name="テキスト ボックス 7"/>
          <p:cNvSpPr txBox="1"/>
          <p:nvPr/>
        </p:nvSpPr>
        <p:spPr>
          <a:xfrm>
            <a:off x="163513" y="652463"/>
            <a:ext cx="8820150" cy="769937"/>
          </a:xfrm>
          <a:prstGeom prst="rect">
            <a:avLst/>
          </a:prstGeom>
          <a:noFill/>
        </p:spPr>
        <p:txBody>
          <a:bodyPr>
            <a:spAutoFit/>
          </a:bodyPr>
          <a:lstStyle/>
          <a:p>
            <a:pPr>
              <a:defRPr/>
            </a:pPr>
            <a:r>
              <a:rPr lang="ja-JP" altLang="ja-JP" sz="2400" b="1" dirty="0"/>
              <a:t>介護サービスにおける質の評価に関する調査研究事業</a:t>
            </a:r>
            <a:endParaRPr lang="en-US" altLang="ja-JP" sz="2400" b="1" dirty="0"/>
          </a:p>
          <a:p>
            <a:pPr algn="r">
              <a:defRPr/>
            </a:pPr>
            <a:r>
              <a:rPr lang="ja-JP" altLang="en-US" sz="2000" b="1" u="sng" dirty="0">
                <a:solidFill>
                  <a:schemeClr val="accent6">
                    <a:lumMod val="75000"/>
                  </a:schemeClr>
                </a:solidFill>
              </a:rPr>
              <a:t>厚生労働省老健局老人保健課が実施</a:t>
            </a:r>
            <a:endParaRPr lang="ja-JP" altLang="en-US" sz="2000" u="sng" dirty="0">
              <a:solidFill>
                <a:schemeClr val="accent6">
                  <a:lumMod val="75000"/>
                </a:schemeClr>
              </a:solidFill>
            </a:endParaRPr>
          </a:p>
        </p:txBody>
      </p:sp>
      <p:sp>
        <p:nvSpPr>
          <p:cNvPr id="51204" name="正方形/長方形 1"/>
          <p:cNvSpPr>
            <a:spLocks noChangeArrowheads="1"/>
          </p:cNvSpPr>
          <p:nvPr/>
        </p:nvSpPr>
        <p:spPr bwMode="auto">
          <a:xfrm>
            <a:off x="577850" y="1422400"/>
            <a:ext cx="7993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次期介護報酬改定に向けての</a:t>
            </a:r>
            <a:r>
              <a:rPr lang="ja-JP" altLang="ja-JP" sz="1800"/>
              <a:t>介護給付費分科会</a:t>
            </a:r>
            <a:r>
              <a:rPr lang="ja-JP" altLang="en-US" sz="1800"/>
              <a:t>での宿題</a:t>
            </a:r>
            <a:endParaRPr lang="en-US" altLang="ja-JP" sz="1800"/>
          </a:p>
          <a:p>
            <a:pPr eaLnBrk="1" hangingPunct="1">
              <a:spcBef>
                <a:spcPct val="0"/>
              </a:spcBef>
              <a:buFontTx/>
              <a:buNone/>
            </a:pPr>
            <a:r>
              <a:rPr lang="ja-JP" altLang="en-US" sz="1800"/>
              <a:t>　　</a:t>
            </a:r>
            <a:r>
              <a:rPr lang="ja-JP" altLang="ja-JP" sz="1800"/>
              <a:t>｢介護サービスの質の評価が可能と考えられる指標の検討を行うこと｣</a:t>
            </a:r>
            <a:endParaRPr lang="ja-JP" altLang="en-US" sz="1800"/>
          </a:p>
        </p:txBody>
      </p:sp>
      <p:sp>
        <p:nvSpPr>
          <p:cNvPr id="3" name="下矢印 2"/>
          <p:cNvSpPr/>
          <p:nvPr/>
        </p:nvSpPr>
        <p:spPr>
          <a:xfrm>
            <a:off x="3876675" y="2087563"/>
            <a:ext cx="1008063"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06" name="正方形/長方形 9"/>
          <p:cNvSpPr>
            <a:spLocks noChangeArrowheads="1"/>
          </p:cNvSpPr>
          <p:nvPr/>
        </p:nvSpPr>
        <p:spPr bwMode="auto">
          <a:xfrm>
            <a:off x="611188" y="2316163"/>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600" b="1"/>
              <a:t>Ｒ４システム（</a:t>
            </a:r>
            <a:r>
              <a:rPr lang="en-US" altLang="ja-JP" sz="1600" b="1"/>
              <a:t>ICF</a:t>
            </a:r>
            <a:r>
              <a:rPr lang="ja-JP" altLang="ja-JP" sz="1600" b="1"/>
              <a:t>ステージング）</a:t>
            </a:r>
            <a:r>
              <a:rPr lang="ja-JP" altLang="en-US" sz="1600" b="1"/>
              <a:t>を</a:t>
            </a:r>
            <a:r>
              <a:rPr lang="ja-JP" altLang="ja-JP" sz="1600" b="1"/>
              <a:t>活用している老健施設よりデータを収集・分析し、</a:t>
            </a:r>
            <a:r>
              <a:rPr lang="ja-JP" altLang="en-US" sz="1600" b="1"/>
              <a:t>状態像が改善した入所者に対して行われた</a:t>
            </a:r>
            <a:r>
              <a:rPr lang="ja-JP" altLang="ja-JP" sz="1600" b="1"/>
              <a:t>ケアの内容</a:t>
            </a:r>
            <a:r>
              <a:rPr lang="ja-JP" altLang="en-US" sz="1600" b="1"/>
              <a:t>を調査（レトロスぺクティブ）し、ケアの</a:t>
            </a:r>
            <a:r>
              <a:rPr lang="ja-JP" altLang="ja-JP" sz="1600" b="1"/>
              <a:t>質の評価（事業所評価</a:t>
            </a:r>
            <a:r>
              <a:rPr lang="ja-JP" altLang="en-US" sz="1600" b="1"/>
              <a:t>等</a:t>
            </a:r>
            <a:r>
              <a:rPr lang="ja-JP" altLang="ja-JP" sz="1600" b="1"/>
              <a:t>）に資する指標を検討。</a:t>
            </a:r>
          </a:p>
        </p:txBody>
      </p:sp>
      <p:sp>
        <p:nvSpPr>
          <p:cNvPr id="51207" name="正方形/長方形 10"/>
          <p:cNvSpPr>
            <a:spLocks noChangeArrowheads="1"/>
          </p:cNvSpPr>
          <p:nvPr/>
        </p:nvSpPr>
        <p:spPr bwMode="auto">
          <a:xfrm>
            <a:off x="539750" y="3149600"/>
            <a:ext cx="8496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ja-JP" sz="1600" b="1"/>
              <a:t>調査対象施設</a:t>
            </a:r>
            <a:r>
              <a:rPr lang="ja-JP" altLang="en-US" sz="1600" b="1"/>
              <a:t>　</a:t>
            </a:r>
            <a:r>
              <a:rPr lang="ja-JP" altLang="ja-JP" sz="1600" b="1"/>
              <a:t>：老健施設においてＲ４システムを全面導入している約</a:t>
            </a:r>
            <a:r>
              <a:rPr lang="en-US" altLang="ja-JP" sz="1600" b="1"/>
              <a:t>80</a:t>
            </a:r>
            <a:r>
              <a:rPr lang="ja-JP" altLang="ja-JP" sz="1600" b="1"/>
              <a:t>施設程度</a:t>
            </a:r>
            <a:endParaRPr lang="en-US" altLang="ja-JP" sz="1600" b="1"/>
          </a:p>
          <a:p>
            <a:pPr eaLnBrk="1" hangingPunct="1">
              <a:spcBef>
                <a:spcPct val="0"/>
              </a:spcBef>
              <a:buFontTx/>
              <a:buNone/>
            </a:pPr>
            <a:r>
              <a:rPr lang="ja-JP" altLang="en-US" sz="1600" b="1"/>
              <a:t>　　　　　　　　　</a:t>
            </a:r>
            <a:r>
              <a:rPr lang="ja-JP" altLang="ja-JP" sz="1600" b="1"/>
              <a:t>　</a:t>
            </a:r>
            <a:r>
              <a:rPr lang="ja-JP" altLang="en-US" sz="1600" b="1"/>
              <a:t> 　</a:t>
            </a:r>
            <a:r>
              <a:rPr lang="ja-JP" altLang="ja-JP" sz="1600" b="1"/>
              <a:t>（約</a:t>
            </a:r>
            <a:r>
              <a:rPr lang="en-US" altLang="ja-JP" sz="1600" b="1"/>
              <a:t>1</a:t>
            </a:r>
            <a:r>
              <a:rPr lang="ja-JP" altLang="ja-JP" sz="1600" b="1"/>
              <a:t>万人程度のデータを分析）</a:t>
            </a:r>
          </a:p>
          <a:p>
            <a:pPr eaLnBrk="1" hangingPunct="1">
              <a:spcBef>
                <a:spcPct val="0"/>
              </a:spcBef>
              <a:buFontTx/>
              <a:buNone/>
            </a:pPr>
            <a:r>
              <a:rPr lang="ja-JP" altLang="ja-JP" sz="1600" b="1"/>
              <a:t>収集するデータ：入所者の状態像の経時的変化（</a:t>
            </a:r>
            <a:r>
              <a:rPr lang="en-US" altLang="ja-JP" sz="1600" b="1"/>
              <a:t>ICF</a:t>
            </a:r>
            <a:r>
              <a:rPr lang="ja-JP" altLang="ja-JP" sz="1600" b="1"/>
              <a:t>ステージングの評価による）</a:t>
            </a:r>
            <a:r>
              <a:rPr lang="ja-JP" altLang="en-US" sz="1600" b="1"/>
              <a:t>と</a:t>
            </a:r>
            <a:endParaRPr lang="en-US" altLang="ja-JP" sz="1600" b="1"/>
          </a:p>
          <a:p>
            <a:pPr eaLnBrk="1" hangingPunct="1">
              <a:spcBef>
                <a:spcPct val="0"/>
              </a:spcBef>
              <a:buFontTx/>
              <a:buNone/>
            </a:pPr>
            <a:r>
              <a:rPr lang="ja-JP" altLang="en-US" sz="1600" b="1"/>
              <a:t>　　　　　　　　　　  上記の期間中に入所者が提供されたサービス（加算等）</a:t>
            </a:r>
            <a:endParaRPr lang="en-US" altLang="ja-JP" sz="1600" b="1"/>
          </a:p>
          <a:p>
            <a:pPr eaLnBrk="1" hangingPunct="1">
              <a:spcBef>
                <a:spcPct val="0"/>
              </a:spcBef>
              <a:buFontTx/>
              <a:buNone/>
            </a:pPr>
            <a:r>
              <a:rPr lang="ja-JP" altLang="en-US" sz="1600" b="1"/>
              <a:t>　　　　　　　　</a:t>
            </a:r>
            <a:r>
              <a:rPr lang="en-US" altLang="ja-JP" sz="1600" b="1"/>
              <a:t>※</a:t>
            </a:r>
            <a:r>
              <a:rPr lang="ja-JP" altLang="en-US" sz="1600" b="1"/>
              <a:t>Ｒ４システムのソフトから必要データのみを取り出す</a:t>
            </a:r>
            <a:endParaRPr lang="ja-JP" altLang="ja-JP" sz="1600" b="1"/>
          </a:p>
        </p:txBody>
      </p:sp>
      <p:sp>
        <p:nvSpPr>
          <p:cNvPr id="51208" name="正方形/長方形 30"/>
          <p:cNvSpPr>
            <a:spLocks noChangeArrowheads="1"/>
          </p:cNvSpPr>
          <p:nvPr/>
        </p:nvSpPr>
        <p:spPr bwMode="auto">
          <a:xfrm>
            <a:off x="531813" y="6229350"/>
            <a:ext cx="821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b="1" u="sng">
                <a:solidFill>
                  <a:srgbClr val="FF0000"/>
                </a:solidFill>
              </a:rPr>
              <a:t>Ｐａｙ　Ｆｏｒ　Ｒｅｐｏｒｔｉｎｇ等による報酬上の</a:t>
            </a:r>
            <a:r>
              <a:rPr lang="ja-JP" altLang="ja-JP" b="1" u="sng">
                <a:solidFill>
                  <a:srgbClr val="FF0000"/>
                </a:solidFill>
              </a:rPr>
              <a:t>評価</a:t>
            </a:r>
            <a:endParaRPr lang="ja-JP" altLang="en-US" b="1" u="sng">
              <a:solidFill>
                <a:srgbClr val="FF0000"/>
              </a:solidFill>
            </a:endParaRPr>
          </a:p>
        </p:txBody>
      </p:sp>
      <p:sp>
        <p:nvSpPr>
          <p:cNvPr id="35" name="下矢印 34"/>
          <p:cNvSpPr/>
          <p:nvPr/>
        </p:nvSpPr>
        <p:spPr>
          <a:xfrm>
            <a:off x="3851275" y="5970588"/>
            <a:ext cx="100806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フローチャート : 磁気ディスク 31"/>
          <p:cNvSpPr/>
          <p:nvPr/>
        </p:nvSpPr>
        <p:spPr>
          <a:xfrm>
            <a:off x="1331913" y="4581525"/>
            <a:ext cx="2303462" cy="1439863"/>
          </a:xfrm>
          <a:prstGeom prst="flowChartMagneticDisk">
            <a:avLst/>
          </a:prstGeom>
          <a:solidFill>
            <a:srgbClr val="92D05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51211" name="Picture 2" descr="C:\Documents and Settings\nakajimak.ZENROU\デスクトップ\pc06[1]\pc06.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3" y="5116513"/>
            <a:ext cx="11287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テキスト ボックス 32"/>
          <p:cNvSpPr txBox="1">
            <a:spLocks noChangeArrowheads="1"/>
          </p:cNvSpPr>
          <p:nvPr/>
        </p:nvSpPr>
        <p:spPr bwMode="auto">
          <a:xfrm>
            <a:off x="1520825" y="4546600"/>
            <a:ext cx="19256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a:solidFill>
                  <a:srgbClr val="FF0000"/>
                </a:solidFill>
              </a:rPr>
              <a:t>老健施設</a:t>
            </a:r>
            <a:endParaRPr lang="en-US" altLang="ja-JP" sz="1100">
              <a:solidFill>
                <a:srgbClr val="FF0000"/>
              </a:solidFill>
            </a:endParaRPr>
          </a:p>
          <a:p>
            <a:pPr algn="ctr" eaLnBrk="1" hangingPunct="1">
              <a:spcBef>
                <a:spcPct val="0"/>
              </a:spcBef>
              <a:buFontTx/>
              <a:buNone/>
            </a:pPr>
            <a:r>
              <a:rPr lang="en-US" altLang="ja-JP" sz="1800">
                <a:solidFill>
                  <a:srgbClr val="FF0000"/>
                </a:solidFill>
              </a:rPr>
              <a:t>R4</a:t>
            </a:r>
            <a:r>
              <a:rPr lang="ja-JP" altLang="en-US" sz="1800">
                <a:solidFill>
                  <a:srgbClr val="FF0000"/>
                </a:solidFill>
              </a:rPr>
              <a:t>ｼｽﾃﾑ導入施設</a:t>
            </a:r>
          </a:p>
        </p:txBody>
      </p:sp>
      <p:sp>
        <p:nvSpPr>
          <p:cNvPr id="36" name="右矢印 35"/>
          <p:cNvSpPr/>
          <p:nvPr/>
        </p:nvSpPr>
        <p:spPr>
          <a:xfrm rot="20918276">
            <a:off x="3106738" y="5105400"/>
            <a:ext cx="1062037" cy="141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右矢印 40"/>
          <p:cNvSpPr/>
          <p:nvPr/>
        </p:nvSpPr>
        <p:spPr>
          <a:xfrm>
            <a:off x="3132138" y="5373688"/>
            <a:ext cx="1041400" cy="141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215" name="テキスト ボックス 36"/>
          <p:cNvSpPr txBox="1">
            <a:spLocks noChangeArrowheads="1"/>
          </p:cNvSpPr>
          <p:nvPr/>
        </p:nvSpPr>
        <p:spPr bwMode="auto">
          <a:xfrm>
            <a:off x="4178300" y="4818063"/>
            <a:ext cx="4329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入所者Ａの状態像（</a:t>
            </a:r>
            <a:r>
              <a:rPr lang="en-US" altLang="ja-JP" sz="1800"/>
              <a:t>ICF</a:t>
            </a:r>
            <a:r>
              <a:rPr lang="ja-JP" altLang="en-US" sz="1800"/>
              <a:t>ステージング）データ</a:t>
            </a:r>
          </a:p>
        </p:txBody>
      </p:sp>
      <p:sp>
        <p:nvSpPr>
          <p:cNvPr id="51216" name="テキスト ボックス 43"/>
          <p:cNvSpPr txBox="1">
            <a:spLocks noChangeArrowheads="1"/>
          </p:cNvSpPr>
          <p:nvPr/>
        </p:nvSpPr>
        <p:spPr bwMode="auto">
          <a:xfrm>
            <a:off x="4157663" y="5300663"/>
            <a:ext cx="4230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入所者Ａに提供された加算項目等データ</a:t>
            </a:r>
          </a:p>
        </p:txBody>
      </p:sp>
      <p:sp>
        <p:nvSpPr>
          <p:cNvPr id="51217" name="テキスト ボックス 38"/>
          <p:cNvSpPr txBox="1">
            <a:spLocks noChangeArrowheads="1"/>
          </p:cNvSpPr>
          <p:nvPr/>
        </p:nvSpPr>
        <p:spPr bwMode="auto">
          <a:xfrm>
            <a:off x="3148013" y="5491163"/>
            <a:ext cx="1009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b="1">
                <a:solidFill>
                  <a:srgbClr val="FF0000"/>
                </a:solidFill>
              </a:rPr>
              <a:t>R4</a:t>
            </a:r>
            <a:r>
              <a:rPr lang="ja-JP" altLang="en-US" sz="1200" b="1">
                <a:solidFill>
                  <a:srgbClr val="FF0000"/>
                </a:solidFill>
              </a:rPr>
              <a:t>ｼｽﾃﾑ</a:t>
            </a:r>
            <a:endParaRPr lang="en-US" altLang="ja-JP" sz="1200" b="1">
              <a:solidFill>
                <a:srgbClr val="FF0000"/>
              </a:solidFill>
            </a:endParaRPr>
          </a:p>
          <a:p>
            <a:pPr eaLnBrk="1" hangingPunct="1">
              <a:spcBef>
                <a:spcPct val="0"/>
              </a:spcBef>
              <a:buFontTx/>
              <a:buNone/>
            </a:pPr>
            <a:r>
              <a:rPr lang="ja-JP" altLang="en-US" sz="1200" b="1">
                <a:solidFill>
                  <a:srgbClr val="FF0000"/>
                </a:solidFill>
              </a:rPr>
              <a:t>ｿﾌﾄから取出</a:t>
            </a:r>
          </a:p>
        </p:txBody>
      </p:sp>
      <p:sp>
        <p:nvSpPr>
          <p:cNvPr id="51218" name="テキスト ボックス 39"/>
          <p:cNvSpPr txBox="1">
            <a:spLocks noChangeArrowheads="1"/>
          </p:cNvSpPr>
          <p:nvPr/>
        </p:nvSpPr>
        <p:spPr bwMode="auto">
          <a:xfrm>
            <a:off x="4884738" y="580548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分析</a:t>
            </a:r>
          </a:p>
        </p:txBody>
      </p:sp>
      <p:sp>
        <p:nvSpPr>
          <p:cNvPr id="20" name="正方形/長方形 19"/>
          <p:cNvSpPr/>
          <p:nvPr/>
        </p:nvSpPr>
        <p:spPr>
          <a:xfrm>
            <a:off x="179388" y="188913"/>
            <a:ext cx="8713787" cy="400050"/>
          </a:xfrm>
          <a:prstGeom prst="rect">
            <a:avLst/>
          </a:prstGeom>
          <a:ln w="12700">
            <a:solidFill>
              <a:schemeClr val="tx1"/>
            </a:solidFill>
          </a:ln>
        </p:spPr>
        <p:txBody>
          <a:bodyPr>
            <a:spAutoFit/>
          </a:bodyPr>
          <a:lstStyle/>
          <a:p>
            <a:pPr>
              <a:defRPr/>
            </a:pPr>
            <a:r>
              <a:rPr lang="ja-JP" altLang="en-US" sz="2000">
                <a:latin typeface="+mn-ea"/>
                <a:ea typeface="+mn-ea"/>
              </a:rPr>
              <a:t>平成２７年度介護報酬改定について（質の評価⇒データの提出）</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107950" y="765175"/>
            <a:ext cx="5759450" cy="1079500"/>
          </a:xfrm>
        </p:spPr>
        <p:txBody>
          <a:bodyPr/>
          <a:lstStyle/>
          <a:p>
            <a:r>
              <a:rPr lang="en-US" altLang="ja-JP" smtClean="0"/>
              <a:t>『 </a:t>
            </a:r>
            <a:r>
              <a:rPr lang="ja-JP" altLang="en-US" smtClean="0"/>
              <a:t>ケアの質の評価</a:t>
            </a:r>
            <a:r>
              <a:rPr lang="en-US" altLang="ja-JP" smtClean="0"/>
              <a:t> 』</a:t>
            </a:r>
            <a:endParaRPr lang="ja-JP" altLang="en-US" smtClean="0"/>
          </a:p>
        </p:txBody>
      </p:sp>
      <p:sp>
        <p:nvSpPr>
          <p:cNvPr id="52227" name="タイトル 1"/>
          <p:cNvSpPr txBox="1">
            <a:spLocks/>
          </p:cNvSpPr>
          <p:nvPr/>
        </p:nvSpPr>
        <p:spPr bwMode="auto">
          <a:xfrm>
            <a:off x="468313" y="2492375"/>
            <a:ext cx="89630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400"/>
              <a:t>『 </a:t>
            </a:r>
            <a:r>
              <a:rPr lang="ja-JP" altLang="en-US" sz="4400"/>
              <a:t>適切な評価指標はあるのか？</a:t>
            </a:r>
            <a:r>
              <a:rPr lang="en-US" altLang="ja-JP" sz="4400"/>
              <a:t> 』</a:t>
            </a:r>
            <a:endParaRPr lang="ja-JP" altLang="en-US" sz="4400"/>
          </a:p>
        </p:txBody>
      </p:sp>
      <p:sp>
        <p:nvSpPr>
          <p:cNvPr id="52228" name="タイトル 1"/>
          <p:cNvSpPr txBox="1">
            <a:spLocks/>
          </p:cNvSpPr>
          <p:nvPr/>
        </p:nvSpPr>
        <p:spPr bwMode="auto">
          <a:xfrm>
            <a:off x="3203575" y="4437063"/>
            <a:ext cx="57610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a:t>『 ICF</a:t>
            </a:r>
            <a:r>
              <a:rPr lang="ja-JP" altLang="en-US" sz="4800"/>
              <a:t> </a:t>
            </a:r>
            <a:r>
              <a:rPr lang="en-US" altLang="ja-JP" sz="4800"/>
              <a:t>Staging 』</a:t>
            </a:r>
            <a:endParaRPr lang="ja-JP" altLang="en-US" sz="4800"/>
          </a:p>
        </p:txBody>
      </p:sp>
      <p:sp>
        <p:nvSpPr>
          <p:cNvPr id="6" name="下矢印 5"/>
          <p:cNvSpPr/>
          <p:nvPr/>
        </p:nvSpPr>
        <p:spPr>
          <a:xfrm>
            <a:off x="2771775" y="1916113"/>
            <a:ext cx="360363" cy="57626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下矢印 6"/>
          <p:cNvSpPr/>
          <p:nvPr/>
        </p:nvSpPr>
        <p:spPr>
          <a:xfrm>
            <a:off x="5148263" y="3757613"/>
            <a:ext cx="360362" cy="57626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28663"/>
            <a:ext cx="8713787"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正方形/長方形 2"/>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介護保険制度改正の概略（予防給付の見直し）</a:t>
            </a:r>
          </a:p>
        </p:txBody>
      </p:sp>
      <p:sp>
        <p:nvSpPr>
          <p:cNvPr id="4" name="正方形/長方形 3"/>
          <p:cNvSpPr/>
          <p:nvPr/>
        </p:nvSpPr>
        <p:spPr>
          <a:xfrm>
            <a:off x="8748713" y="6489700"/>
            <a:ext cx="71437"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088" y="260350"/>
            <a:ext cx="8137525" cy="1944688"/>
          </a:xfrm>
        </p:spPr>
        <p:txBody>
          <a:bodyPr/>
          <a:lstStyle/>
          <a:p>
            <a:pPr algn="l">
              <a:defRPr/>
            </a:pPr>
            <a:r>
              <a:rPr lang="ja-JP" altLang="en-US" sz="4000" dirty="0" smtClean="0">
                <a:latin typeface="+mj-ea"/>
              </a:rPr>
              <a:t>全国老人保健施設協会が開発した</a:t>
            </a:r>
            <a:r>
              <a:rPr lang="en-US" altLang="ja-JP" sz="4000" dirty="0" smtClean="0">
                <a:latin typeface="+mj-ea"/>
              </a:rPr>
              <a:t/>
            </a:r>
            <a:br>
              <a:rPr lang="en-US" altLang="ja-JP" sz="4000" dirty="0" smtClean="0">
                <a:latin typeface="+mj-ea"/>
              </a:rPr>
            </a:br>
            <a:r>
              <a:rPr lang="ja-JP" altLang="en-US" sz="4000" dirty="0" smtClean="0">
                <a:latin typeface="+mj-ea"/>
              </a:rPr>
              <a:t>全く新しい評価手法モデル</a:t>
            </a:r>
            <a:endParaRPr lang="ja-JP" altLang="en-US" sz="4000" dirty="0">
              <a:latin typeface="+mj-ea"/>
            </a:endParaRPr>
          </a:p>
        </p:txBody>
      </p:sp>
      <p:sp>
        <p:nvSpPr>
          <p:cNvPr id="3" name="コンテンツ プレースホルダー 2"/>
          <p:cNvSpPr>
            <a:spLocks noGrp="1"/>
          </p:cNvSpPr>
          <p:nvPr>
            <p:ph idx="1"/>
          </p:nvPr>
        </p:nvSpPr>
        <p:spPr>
          <a:xfrm>
            <a:off x="539750" y="2432050"/>
            <a:ext cx="8229600" cy="1357313"/>
          </a:xfrm>
        </p:spPr>
        <p:txBody>
          <a:bodyPr/>
          <a:lstStyle/>
          <a:p>
            <a:pPr marL="0" indent="0" algn="ctr">
              <a:buFont typeface="Arial" charset="0"/>
              <a:buNone/>
              <a:defRPr/>
            </a:pPr>
            <a:r>
              <a:rPr lang="en-US" altLang="ja-JP" sz="8800" dirty="0" smtClean="0">
                <a:solidFill>
                  <a:srgbClr val="00B05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ICF</a:t>
            </a:r>
            <a:r>
              <a:rPr lang="ja-JP" altLang="en-US" sz="8800" dirty="0" smtClean="0">
                <a:solidFill>
                  <a:srgbClr val="00B05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 </a:t>
            </a:r>
            <a:r>
              <a:rPr lang="en-US" altLang="ja-JP" sz="8800" dirty="0" smtClean="0">
                <a:solidFill>
                  <a:srgbClr val="00B05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Staging</a:t>
            </a:r>
            <a:endParaRPr lang="ja-JP" altLang="en-US" sz="8800" dirty="0">
              <a:solidFill>
                <a:srgbClr val="00B05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endParaRPr>
          </a:p>
        </p:txBody>
      </p:sp>
      <p:sp>
        <p:nvSpPr>
          <p:cNvPr id="53252" name="テキスト ボックス 3"/>
          <p:cNvSpPr txBox="1">
            <a:spLocks noChangeArrowheads="1"/>
          </p:cNvSpPr>
          <p:nvPr/>
        </p:nvSpPr>
        <p:spPr bwMode="auto">
          <a:xfrm>
            <a:off x="107950" y="4418013"/>
            <a:ext cx="11664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800"/>
              <a:t>（新全老健版ケアマネジメントシステム：</a:t>
            </a:r>
            <a:r>
              <a:rPr lang="en-US" altLang="ja-JP" sz="2800"/>
              <a:t>R4</a:t>
            </a:r>
            <a:r>
              <a:rPr lang="ja-JP" altLang="en-US" sz="2800"/>
              <a:t>システムに搭載）</a:t>
            </a:r>
            <a:endParaRPr lang="en-US" altLang="ja-JP" sz="2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2411413" y="561975"/>
            <a:ext cx="4265612" cy="1143000"/>
          </a:xfrm>
        </p:spPr>
        <p:txBody>
          <a:bodyPr/>
          <a:lstStyle/>
          <a:p>
            <a:pPr>
              <a:defRPr/>
            </a:pPr>
            <a:r>
              <a:rPr lang="en-US" altLang="ja-JP" sz="8000" dirty="0" smtClean="0">
                <a:solidFill>
                  <a:srgbClr val="FF000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I</a:t>
            </a:r>
            <a:r>
              <a:rPr lang="ja-JP" altLang="en-US" sz="8000" dirty="0">
                <a:solidFill>
                  <a:srgbClr val="FF000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 </a:t>
            </a:r>
            <a:r>
              <a:rPr lang="en-US" altLang="ja-JP" sz="8000" dirty="0" smtClean="0">
                <a:solidFill>
                  <a:srgbClr val="FF000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C</a:t>
            </a:r>
            <a:r>
              <a:rPr lang="ja-JP" altLang="en-US" sz="8000" dirty="0" smtClean="0">
                <a:solidFill>
                  <a:srgbClr val="FF000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 </a:t>
            </a:r>
            <a:r>
              <a:rPr lang="en-US" altLang="ja-JP" sz="8000" dirty="0" smtClean="0">
                <a:solidFill>
                  <a:srgbClr val="FF000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rPr>
              <a:t>F</a:t>
            </a:r>
            <a:endParaRPr lang="ja-JP" altLang="en-US" sz="8000" dirty="0" smtClean="0">
              <a:solidFill>
                <a:srgbClr val="FF0000"/>
              </a:solidFill>
              <a:effectLst>
                <a:outerShdw blurRad="38100" dist="38100" dir="2700000" algn="tl">
                  <a:srgbClr val="000000">
                    <a:alpha val="43137"/>
                  </a:srgbClr>
                </a:outerShdw>
              </a:effectLst>
              <a:latin typeface="Gungsuh" panose="02030600000101010101" pitchFamily="18" charset="-127"/>
              <a:ea typeface="Gungsuh" panose="02030600000101010101" pitchFamily="18" charset="-127"/>
            </a:endParaRPr>
          </a:p>
        </p:txBody>
      </p:sp>
      <p:sp>
        <p:nvSpPr>
          <p:cNvPr id="54275" name="コンテンツ プレースホルダー 10"/>
          <p:cNvSpPr>
            <a:spLocks noGrp="1"/>
          </p:cNvSpPr>
          <p:nvPr>
            <p:ph idx="1"/>
          </p:nvPr>
        </p:nvSpPr>
        <p:spPr>
          <a:xfrm>
            <a:off x="755650" y="2205038"/>
            <a:ext cx="8229600" cy="1295400"/>
          </a:xfrm>
        </p:spPr>
        <p:txBody>
          <a:bodyPr/>
          <a:lstStyle/>
          <a:p>
            <a:pPr marL="0" indent="0">
              <a:buFont typeface="Arial" panose="020B0604020202020204" pitchFamily="34" charset="0"/>
              <a:buNone/>
            </a:pPr>
            <a:r>
              <a:rPr lang="ja-JP" altLang="ja-JP" smtClean="0">
                <a:solidFill>
                  <a:srgbClr val="FF0000"/>
                </a:solidFill>
                <a:latin typeface="Gungsuh" panose="02030600000101010101" pitchFamily="18" charset="-127"/>
                <a:ea typeface="Gungsuh" panose="02030600000101010101" pitchFamily="18" charset="-127"/>
              </a:rPr>
              <a:t>I</a:t>
            </a:r>
            <a:r>
              <a:rPr lang="ja-JP" altLang="ja-JP" smtClean="0">
                <a:latin typeface="Gungsuh" panose="02030600000101010101" pitchFamily="18" charset="-127"/>
                <a:ea typeface="Gungsuh" panose="02030600000101010101" pitchFamily="18" charset="-127"/>
              </a:rPr>
              <a:t>nternational </a:t>
            </a:r>
            <a:r>
              <a:rPr lang="ja-JP" altLang="ja-JP" smtClean="0">
                <a:solidFill>
                  <a:srgbClr val="FF0000"/>
                </a:solidFill>
                <a:latin typeface="Gungsuh" panose="02030600000101010101" pitchFamily="18" charset="-127"/>
                <a:ea typeface="Gungsuh" panose="02030600000101010101" pitchFamily="18" charset="-127"/>
              </a:rPr>
              <a:t>C</a:t>
            </a:r>
            <a:r>
              <a:rPr lang="ja-JP" altLang="ja-JP" smtClean="0">
                <a:latin typeface="Gungsuh" panose="02030600000101010101" pitchFamily="18" charset="-127"/>
                <a:ea typeface="Gungsuh" panose="02030600000101010101" pitchFamily="18" charset="-127"/>
              </a:rPr>
              <a:t>lassification of </a:t>
            </a:r>
            <a:r>
              <a:rPr lang="ja-JP" altLang="ja-JP" smtClean="0">
                <a:solidFill>
                  <a:srgbClr val="FF0000"/>
                </a:solidFill>
                <a:latin typeface="Gungsuh" panose="02030600000101010101" pitchFamily="18" charset="-127"/>
                <a:ea typeface="Gungsuh" panose="02030600000101010101" pitchFamily="18" charset="-127"/>
              </a:rPr>
              <a:t>F</a:t>
            </a:r>
            <a:r>
              <a:rPr lang="ja-JP" altLang="ja-JP" smtClean="0">
                <a:latin typeface="Gungsuh" panose="02030600000101010101" pitchFamily="18" charset="-127"/>
                <a:ea typeface="Gungsuh" panose="02030600000101010101" pitchFamily="18" charset="-127"/>
              </a:rPr>
              <a:t>unctioning, Disability and Health</a:t>
            </a:r>
            <a:endParaRPr lang="en-US" altLang="ja-JP" smtClean="0">
              <a:latin typeface="Gungsuh" panose="02030600000101010101" pitchFamily="18" charset="-127"/>
              <a:ea typeface="Gungsuh" panose="02030600000101010101" pitchFamily="18" charset="-127"/>
            </a:endParaRPr>
          </a:p>
        </p:txBody>
      </p:sp>
      <p:sp>
        <p:nvSpPr>
          <p:cNvPr id="54276" name="テキスト ボックス 1"/>
          <p:cNvSpPr txBox="1">
            <a:spLocks noChangeArrowheads="1"/>
          </p:cNvSpPr>
          <p:nvPr/>
        </p:nvSpPr>
        <p:spPr bwMode="auto">
          <a:xfrm>
            <a:off x="717550" y="3884613"/>
            <a:ext cx="7886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6000"/>
              <a:t>国際生活機能分類</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テキスト ボックス 31"/>
          <p:cNvSpPr txBox="1">
            <a:spLocks noChangeArrowheads="1"/>
          </p:cNvSpPr>
          <p:nvPr/>
        </p:nvSpPr>
        <p:spPr bwMode="auto">
          <a:xfrm>
            <a:off x="323850" y="1016000"/>
            <a:ext cx="8569325" cy="20002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a:latin typeface="Arial" panose="020B0604020202020204" pitchFamily="34" charset="0"/>
              </a:rPr>
              <a:t>【</a:t>
            </a:r>
            <a:r>
              <a:rPr lang="ja-JP" altLang="en-US" sz="2800">
                <a:solidFill>
                  <a:srgbClr val="92D050"/>
                </a:solidFill>
                <a:latin typeface="Arial" panose="020B0604020202020204" pitchFamily="34" charset="0"/>
              </a:rPr>
              <a:t>国際障害分類</a:t>
            </a:r>
            <a:r>
              <a:rPr lang="ja-JP" altLang="en-US" sz="2800">
                <a:latin typeface="Arial" panose="020B0604020202020204" pitchFamily="34" charset="0"/>
              </a:rPr>
              <a:t>：</a:t>
            </a:r>
            <a:r>
              <a:rPr lang="en-US" altLang="ja-JP" sz="2800">
                <a:solidFill>
                  <a:srgbClr val="007434"/>
                </a:solidFill>
                <a:latin typeface="Arial" panose="020B0604020202020204" pitchFamily="34" charset="0"/>
              </a:rPr>
              <a:t>ICIDH</a:t>
            </a:r>
            <a:r>
              <a:rPr lang="en-US" altLang="ja-JP" sz="2800">
                <a:latin typeface="Arial" panose="020B0604020202020204" pitchFamily="34" charset="0"/>
              </a:rPr>
              <a:t>】</a:t>
            </a:r>
          </a:p>
          <a:p>
            <a:pPr eaLnBrk="1" hangingPunct="1">
              <a:spcBef>
                <a:spcPct val="0"/>
              </a:spcBef>
              <a:buFontTx/>
              <a:buNone/>
            </a:pPr>
            <a:r>
              <a:rPr lang="ja-JP" altLang="en-US" sz="2000">
                <a:latin typeface="Arial" panose="020B0604020202020204" pitchFamily="34" charset="0"/>
              </a:rPr>
              <a:t>　　</a:t>
            </a:r>
            <a:r>
              <a:rPr lang="en-US" altLang="ja-JP" sz="2000">
                <a:solidFill>
                  <a:srgbClr val="007434"/>
                </a:solidFill>
                <a:latin typeface="Arial" panose="020B0604020202020204" pitchFamily="34" charset="0"/>
              </a:rPr>
              <a:t>ICIDH</a:t>
            </a:r>
            <a:r>
              <a:rPr lang="ja-JP" altLang="en-US" sz="2000">
                <a:latin typeface="Arial" panose="020B0604020202020204" pitchFamily="34" charset="0"/>
              </a:rPr>
              <a:t>・・・</a:t>
            </a:r>
            <a:r>
              <a:rPr lang="en-US" altLang="ja-JP" sz="2000">
                <a:solidFill>
                  <a:srgbClr val="007434"/>
                </a:solidFill>
                <a:latin typeface="Arial" panose="020B0604020202020204" pitchFamily="34" charset="0"/>
              </a:rPr>
              <a:t>I</a:t>
            </a:r>
            <a:r>
              <a:rPr lang="en-US" altLang="ja-JP" sz="1600">
                <a:latin typeface="Arial" panose="020B0604020202020204" pitchFamily="34" charset="0"/>
              </a:rPr>
              <a:t>nternational</a:t>
            </a:r>
            <a:r>
              <a:rPr lang="ja-JP" altLang="en-US" sz="1600">
                <a:latin typeface="Arial" panose="020B0604020202020204" pitchFamily="34" charset="0"/>
              </a:rPr>
              <a:t>　</a:t>
            </a:r>
            <a:r>
              <a:rPr lang="en-US" altLang="ja-JP" sz="2000">
                <a:solidFill>
                  <a:srgbClr val="007434"/>
                </a:solidFill>
                <a:latin typeface="Arial" panose="020B0604020202020204" pitchFamily="34" charset="0"/>
              </a:rPr>
              <a:t>C</a:t>
            </a:r>
            <a:r>
              <a:rPr lang="en-US" altLang="ja-JP" sz="1600">
                <a:latin typeface="Arial" panose="020B0604020202020204" pitchFamily="34" charset="0"/>
              </a:rPr>
              <a:t>lassification</a:t>
            </a:r>
            <a:r>
              <a:rPr lang="ja-JP" altLang="en-US" sz="1600">
                <a:latin typeface="Arial" panose="020B0604020202020204" pitchFamily="34" charset="0"/>
              </a:rPr>
              <a:t>　</a:t>
            </a:r>
            <a:r>
              <a:rPr lang="en-US" altLang="ja-JP" sz="1600">
                <a:latin typeface="Arial" panose="020B0604020202020204" pitchFamily="34" charset="0"/>
              </a:rPr>
              <a:t>of</a:t>
            </a:r>
            <a:r>
              <a:rPr lang="ja-JP" altLang="en-US" sz="1600">
                <a:latin typeface="Arial" panose="020B0604020202020204" pitchFamily="34" charset="0"/>
              </a:rPr>
              <a:t>　</a:t>
            </a:r>
            <a:r>
              <a:rPr lang="en-US" altLang="ja-JP" sz="2000">
                <a:solidFill>
                  <a:srgbClr val="007434"/>
                </a:solidFill>
                <a:latin typeface="Arial" panose="020B0604020202020204" pitchFamily="34" charset="0"/>
              </a:rPr>
              <a:t>I</a:t>
            </a:r>
            <a:r>
              <a:rPr lang="en-US" altLang="ja-JP" sz="1600">
                <a:latin typeface="Arial" panose="020B0604020202020204" pitchFamily="34" charset="0"/>
              </a:rPr>
              <a:t>mpairments, </a:t>
            </a:r>
            <a:r>
              <a:rPr lang="en-US" altLang="ja-JP" sz="2000">
                <a:solidFill>
                  <a:srgbClr val="007434"/>
                </a:solidFill>
                <a:latin typeface="Arial" panose="020B0604020202020204" pitchFamily="34" charset="0"/>
              </a:rPr>
              <a:t>D</a:t>
            </a:r>
            <a:r>
              <a:rPr lang="en-US" altLang="ja-JP" sz="1600">
                <a:latin typeface="Arial" panose="020B0604020202020204" pitchFamily="34" charset="0"/>
              </a:rPr>
              <a:t>isabilities</a:t>
            </a:r>
            <a:r>
              <a:rPr lang="ja-JP" altLang="en-US" sz="1600">
                <a:latin typeface="Arial" panose="020B0604020202020204" pitchFamily="34" charset="0"/>
              </a:rPr>
              <a:t>　</a:t>
            </a:r>
            <a:r>
              <a:rPr lang="en-US" altLang="ja-JP" sz="1600">
                <a:latin typeface="Arial" panose="020B0604020202020204" pitchFamily="34" charset="0"/>
              </a:rPr>
              <a:t>and</a:t>
            </a:r>
            <a:r>
              <a:rPr lang="ja-JP" altLang="en-US" sz="1600">
                <a:latin typeface="Arial" panose="020B0604020202020204" pitchFamily="34" charset="0"/>
              </a:rPr>
              <a:t>　</a:t>
            </a:r>
            <a:r>
              <a:rPr lang="en-US" altLang="ja-JP" sz="2000">
                <a:solidFill>
                  <a:srgbClr val="007434"/>
                </a:solidFill>
                <a:latin typeface="Arial" panose="020B0604020202020204" pitchFamily="34" charset="0"/>
              </a:rPr>
              <a:t>H</a:t>
            </a:r>
            <a:r>
              <a:rPr lang="en-US" altLang="ja-JP" sz="1600">
                <a:latin typeface="Arial" panose="020B0604020202020204" pitchFamily="34" charset="0"/>
              </a:rPr>
              <a:t>andicaps</a:t>
            </a:r>
          </a:p>
          <a:p>
            <a:pPr eaLnBrk="1" hangingPunct="1">
              <a:spcBef>
                <a:spcPct val="0"/>
              </a:spcBef>
              <a:buFontTx/>
              <a:buNone/>
            </a:pPr>
            <a:endParaRPr lang="en-US" altLang="ja-JP" sz="1600">
              <a:latin typeface="Arial" panose="020B0604020202020204" pitchFamily="34" charset="0"/>
            </a:endParaRPr>
          </a:p>
          <a:p>
            <a:pPr eaLnBrk="1" hangingPunct="1">
              <a:spcBef>
                <a:spcPct val="0"/>
              </a:spcBef>
              <a:buFontTx/>
              <a:buNone/>
            </a:pPr>
            <a:r>
              <a:rPr lang="ja-JP" altLang="en-US" sz="2000">
                <a:latin typeface="Arial" panose="020B0604020202020204" pitchFamily="34" charset="0"/>
              </a:rPr>
              <a:t>　　　　　　・</a:t>
            </a:r>
            <a:r>
              <a:rPr lang="en-US" altLang="ja-JP" sz="2000">
                <a:latin typeface="Arial" panose="020B0604020202020204" pitchFamily="34" charset="0"/>
              </a:rPr>
              <a:t>1980</a:t>
            </a:r>
            <a:r>
              <a:rPr lang="ja-JP" altLang="en-US" sz="2000">
                <a:latin typeface="Arial" panose="020B0604020202020204" pitchFamily="34" charset="0"/>
              </a:rPr>
              <a:t>年に国際疾病分類の補助分類として発表</a:t>
            </a:r>
            <a:endParaRPr lang="en-US" altLang="ja-JP" sz="2000">
              <a:latin typeface="Arial" panose="020B0604020202020204" pitchFamily="34" charset="0"/>
            </a:endParaRPr>
          </a:p>
          <a:p>
            <a:pPr eaLnBrk="1" hangingPunct="1">
              <a:spcBef>
                <a:spcPct val="0"/>
              </a:spcBef>
              <a:buFontTx/>
              <a:buNone/>
            </a:pPr>
            <a:r>
              <a:rPr lang="ja-JP" altLang="en-US" sz="2000">
                <a:latin typeface="Arial" panose="020B0604020202020204" pitchFamily="34" charset="0"/>
              </a:rPr>
              <a:t>　　　　　　・機能障害と社会的不利に関する分類</a:t>
            </a:r>
            <a:endParaRPr lang="en-US" altLang="ja-JP" sz="2000">
              <a:latin typeface="Arial" panose="020B0604020202020204" pitchFamily="34" charset="0"/>
            </a:endParaRPr>
          </a:p>
          <a:p>
            <a:pPr eaLnBrk="1" hangingPunct="1">
              <a:spcBef>
                <a:spcPct val="0"/>
              </a:spcBef>
              <a:buFontTx/>
              <a:buNone/>
            </a:pPr>
            <a:endParaRPr lang="en-US" altLang="ja-JP" sz="2000">
              <a:latin typeface="Arial" panose="020B0604020202020204" pitchFamily="34" charset="0"/>
            </a:endParaRPr>
          </a:p>
        </p:txBody>
      </p:sp>
      <p:sp>
        <p:nvSpPr>
          <p:cNvPr id="55299" name="テキスト ボックス 31"/>
          <p:cNvSpPr txBox="1">
            <a:spLocks noChangeArrowheads="1"/>
          </p:cNvSpPr>
          <p:nvPr/>
        </p:nvSpPr>
        <p:spPr bwMode="auto">
          <a:xfrm>
            <a:off x="323850" y="3933825"/>
            <a:ext cx="8569325" cy="20002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a:latin typeface="Arial" panose="020B0604020202020204" pitchFamily="34" charset="0"/>
              </a:rPr>
              <a:t>【</a:t>
            </a:r>
            <a:r>
              <a:rPr lang="ja-JP" altLang="en-US" sz="2800">
                <a:solidFill>
                  <a:srgbClr val="FF9966"/>
                </a:solidFill>
                <a:latin typeface="Arial" panose="020B0604020202020204" pitchFamily="34" charset="0"/>
              </a:rPr>
              <a:t>国際生活機能分類</a:t>
            </a:r>
            <a:r>
              <a:rPr lang="ja-JP" altLang="en-US" sz="2800">
                <a:latin typeface="Arial" panose="020B0604020202020204" pitchFamily="34" charset="0"/>
              </a:rPr>
              <a:t>：</a:t>
            </a:r>
            <a:r>
              <a:rPr lang="en-US" altLang="ja-JP" sz="2800">
                <a:solidFill>
                  <a:srgbClr val="FF0000"/>
                </a:solidFill>
                <a:latin typeface="Arial" panose="020B0604020202020204" pitchFamily="34" charset="0"/>
              </a:rPr>
              <a:t>ICF</a:t>
            </a:r>
            <a:r>
              <a:rPr lang="en-US" altLang="ja-JP" sz="2800">
                <a:latin typeface="Arial" panose="020B0604020202020204" pitchFamily="34" charset="0"/>
              </a:rPr>
              <a:t>】</a:t>
            </a:r>
          </a:p>
          <a:p>
            <a:pPr eaLnBrk="1" hangingPunct="1">
              <a:spcBef>
                <a:spcPct val="0"/>
              </a:spcBef>
              <a:buFontTx/>
              <a:buNone/>
            </a:pPr>
            <a:r>
              <a:rPr lang="ja-JP" altLang="en-US" sz="2000">
                <a:latin typeface="Arial" panose="020B0604020202020204" pitchFamily="34" charset="0"/>
              </a:rPr>
              <a:t>　　</a:t>
            </a:r>
            <a:r>
              <a:rPr lang="en-US" altLang="ja-JP" sz="2000">
                <a:solidFill>
                  <a:srgbClr val="FF0000"/>
                </a:solidFill>
                <a:latin typeface="Arial" panose="020B0604020202020204" pitchFamily="34" charset="0"/>
              </a:rPr>
              <a:t>ICF</a:t>
            </a:r>
            <a:r>
              <a:rPr lang="ja-JP" altLang="en-US" sz="2000">
                <a:latin typeface="Arial" panose="020B0604020202020204" pitchFamily="34" charset="0"/>
              </a:rPr>
              <a:t>・・・</a:t>
            </a:r>
            <a:r>
              <a:rPr lang="en-US" altLang="ja-JP" sz="2000">
                <a:solidFill>
                  <a:srgbClr val="FF0000"/>
                </a:solidFill>
                <a:latin typeface="Arial" panose="020B0604020202020204" pitchFamily="34" charset="0"/>
              </a:rPr>
              <a:t>I</a:t>
            </a:r>
            <a:r>
              <a:rPr lang="en-US" altLang="ja-JP" sz="1600">
                <a:latin typeface="Arial" panose="020B0604020202020204" pitchFamily="34" charset="0"/>
              </a:rPr>
              <a:t>nternational</a:t>
            </a:r>
            <a:r>
              <a:rPr lang="ja-JP" altLang="en-US" sz="1600">
                <a:latin typeface="Arial" panose="020B0604020202020204" pitchFamily="34" charset="0"/>
              </a:rPr>
              <a:t>　</a:t>
            </a:r>
            <a:r>
              <a:rPr lang="en-US" altLang="ja-JP" sz="2000">
                <a:solidFill>
                  <a:srgbClr val="FF0000"/>
                </a:solidFill>
                <a:latin typeface="Arial" panose="020B0604020202020204" pitchFamily="34" charset="0"/>
              </a:rPr>
              <a:t>C</a:t>
            </a:r>
            <a:r>
              <a:rPr lang="en-US" altLang="ja-JP" sz="1600">
                <a:latin typeface="Arial" panose="020B0604020202020204" pitchFamily="34" charset="0"/>
              </a:rPr>
              <a:t>lassification</a:t>
            </a:r>
            <a:r>
              <a:rPr lang="ja-JP" altLang="en-US" sz="1600">
                <a:latin typeface="Arial" panose="020B0604020202020204" pitchFamily="34" charset="0"/>
              </a:rPr>
              <a:t>　</a:t>
            </a:r>
            <a:r>
              <a:rPr lang="en-US" altLang="ja-JP" sz="1600">
                <a:latin typeface="Arial" panose="020B0604020202020204" pitchFamily="34" charset="0"/>
              </a:rPr>
              <a:t>of</a:t>
            </a:r>
            <a:r>
              <a:rPr lang="ja-JP" altLang="en-US" sz="1600">
                <a:latin typeface="Arial" panose="020B0604020202020204" pitchFamily="34" charset="0"/>
              </a:rPr>
              <a:t>　</a:t>
            </a:r>
            <a:r>
              <a:rPr lang="en-US" altLang="ja-JP" sz="2000">
                <a:solidFill>
                  <a:srgbClr val="FF0000"/>
                </a:solidFill>
                <a:latin typeface="Arial" panose="020B0604020202020204" pitchFamily="34" charset="0"/>
              </a:rPr>
              <a:t>F</a:t>
            </a:r>
            <a:r>
              <a:rPr lang="en-US" altLang="ja-JP" sz="1600">
                <a:latin typeface="Arial" panose="020B0604020202020204" pitchFamily="34" charset="0"/>
              </a:rPr>
              <a:t>unctioning, Disability</a:t>
            </a:r>
            <a:r>
              <a:rPr lang="ja-JP" altLang="en-US" sz="1600">
                <a:latin typeface="Arial" panose="020B0604020202020204" pitchFamily="34" charset="0"/>
              </a:rPr>
              <a:t>　</a:t>
            </a:r>
            <a:r>
              <a:rPr lang="en-US" altLang="ja-JP" sz="1600">
                <a:latin typeface="Arial" panose="020B0604020202020204" pitchFamily="34" charset="0"/>
              </a:rPr>
              <a:t>and</a:t>
            </a:r>
            <a:r>
              <a:rPr lang="ja-JP" altLang="en-US" sz="1600">
                <a:latin typeface="Arial" panose="020B0604020202020204" pitchFamily="34" charset="0"/>
              </a:rPr>
              <a:t>　</a:t>
            </a:r>
            <a:r>
              <a:rPr lang="en-US" altLang="ja-JP" sz="1600">
                <a:latin typeface="Arial" panose="020B0604020202020204" pitchFamily="34" charset="0"/>
              </a:rPr>
              <a:t>Health</a:t>
            </a:r>
          </a:p>
          <a:p>
            <a:pPr eaLnBrk="1" hangingPunct="1">
              <a:spcBef>
                <a:spcPct val="0"/>
              </a:spcBef>
              <a:buFontTx/>
              <a:buNone/>
            </a:pPr>
            <a:endParaRPr lang="en-US" altLang="ja-JP" sz="1600">
              <a:latin typeface="Arial" panose="020B0604020202020204" pitchFamily="34" charset="0"/>
            </a:endParaRPr>
          </a:p>
          <a:p>
            <a:pPr eaLnBrk="1" hangingPunct="1">
              <a:spcBef>
                <a:spcPct val="0"/>
              </a:spcBef>
              <a:buFontTx/>
              <a:buNone/>
            </a:pPr>
            <a:r>
              <a:rPr lang="ja-JP" altLang="en-US" sz="2000">
                <a:latin typeface="Arial" panose="020B0604020202020204" pitchFamily="34" charset="0"/>
              </a:rPr>
              <a:t>　　　　　　・</a:t>
            </a:r>
            <a:r>
              <a:rPr lang="en-US" altLang="ja-JP" sz="2000">
                <a:latin typeface="Arial" panose="020B0604020202020204" pitchFamily="34" charset="0"/>
              </a:rPr>
              <a:t>2001</a:t>
            </a:r>
            <a:r>
              <a:rPr lang="ja-JP" altLang="en-US" sz="2000">
                <a:latin typeface="Arial" panose="020B0604020202020204" pitchFamily="34" charset="0"/>
              </a:rPr>
              <a:t>年に</a:t>
            </a:r>
            <a:r>
              <a:rPr lang="en-US" altLang="ja-JP" sz="2000">
                <a:latin typeface="Arial" panose="020B0604020202020204" pitchFamily="34" charset="0"/>
              </a:rPr>
              <a:t>ICIDH</a:t>
            </a:r>
            <a:r>
              <a:rPr lang="ja-JP" altLang="en-US" sz="2000">
                <a:latin typeface="Arial" panose="020B0604020202020204" pitchFamily="34" charset="0"/>
              </a:rPr>
              <a:t>の改訂版として</a:t>
            </a:r>
            <a:r>
              <a:rPr lang="en-US" altLang="ja-JP" sz="2000">
                <a:latin typeface="Arial" panose="020B0604020202020204" pitchFamily="34" charset="0"/>
              </a:rPr>
              <a:t>WHO</a:t>
            </a:r>
            <a:r>
              <a:rPr lang="ja-JP" altLang="en-US" sz="2000">
                <a:latin typeface="Arial" panose="020B0604020202020204" pitchFamily="34" charset="0"/>
              </a:rPr>
              <a:t>総会で採択</a:t>
            </a:r>
            <a:endParaRPr lang="en-US" altLang="ja-JP" sz="2000">
              <a:latin typeface="Arial" panose="020B0604020202020204" pitchFamily="34" charset="0"/>
            </a:endParaRPr>
          </a:p>
          <a:p>
            <a:pPr eaLnBrk="1" hangingPunct="1">
              <a:spcBef>
                <a:spcPct val="0"/>
              </a:spcBef>
              <a:buFontTx/>
              <a:buNone/>
            </a:pPr>
            <a:r>
              <a:rPr lang="ja-JP" altLang="en-US" sz="2000">
                <a:latin typeface="Arial" panose="020B0604020202020204" pitchFamily="34" charset="0"/>
              </a:rPr>
              <a:t>　　　　　　・活動や社会参加、特に環境因子というところに大きく光をあてた</a:t>
            </a:r>
            <a:endParaRPr lang="en-US" altLang="ja-JP" sz="2000">
              <a:latin typeface="Arial" panose="020B0604020202020204" pitchFamily="34" charset="0"/>
            </a:endParaRPr>
          </a:p>
          <a:p>
            <a:pPr eaLnBrk="1" hangingPunct="1">
              <a:spcBef>
                <a:spcPct val="0"/>
              </a:spcBef>
              <a:buFontTx/>
              <a:buNone/>
            </a:pPr>
            <a:endParaRPr lang="en-US" altLang="ja-JP" sz="2000">
              <a:latin typeface="Arial" panose="020B0604020202020204" pitchFamily="34" charset="0"/>
            </a:endParaRPr>
          </a:p>
        </p:txBody>
      </p:sp>
      <p:sp>
        <p:nvSpPr>
          <p:cNvPr id="7" name="下矢印 6"/>
          <p:cNvSpPr/>
          <p:nvPr/>
        </p:nvSpPr>
        <p:spPr>
          <a:xfrm>
            <a:off x="3851275" y="3213100"/>
            <a:ext cx="180022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96875" y="5661025"/>
            <a:ext cx="838835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a:off x="1506538" y="5516563"/>
            <a:ext cx="0" cy="28892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3937000" y="5516563"/>
            <a:ext cx="0" cy="28892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6948488" y="5516563"/>
            <a:ext cx="0" cy="28892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6326" name="テキスト ボックス 10"/>
          <p:cNvSpPr txBox="1">
            <a:spLocks noChangeArrowheads="1"/>
          </p:cNvSpPr>
          <p:nvPr/>
        </p:nvSpPr>
        <p:spPr bwMode="auto">
          <a:xfrm>
            <a:off x="1116013" y="57642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1998</a:t>
            </a:r>
            <a:r>
              <a:rPr lang="ja-JP" altLang="en-US" sz="1800">
                <a:latin typeface="Arial" panose="020B0604020202020204" pitchFamily="34" charset="0"/>
              </a:rPr>
              <a:t>年</a:t>
            </a:r>
          </a:p>
        </p:txBody>
      </p:sp>
      <p:sp>
        <p:nvSpPr>
          <p:cNvPr id="56327" name="テキスト ボックス 12"/>
          <p:cNvSpPr txBox="1">
            <a:spLocks noChangeArrowheads="1"/>
          </p:cNvSpPr>
          <p:nvPr/>
        </p:nvSpPr>
        <p:spPr bwMode="auto">
          <a:xfrm>
            <a:off x="3563938" y="57642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2001</a:t>
            </a:r>
            <a:r>
              <a:rPr lang="ja-JP" altLang="en-US" sz="1800">
                <a:latin typeface="Arial" panose="020B0604020202020204" pitchFamily="34" charset="0"/>
              </a:rPr>
              <a:t>年</a:t>
            </a:r>
          </a:p>
        </p:txBody>
      </p:sp>
      <p:sp>
        <p:nvSpPr>
          <p:cNvPr id="56328" name="テキスト ボックス 13"/>
          <p:cNvSpPr txBox="1">
            <a:spLocks noChangeArrowheads="1"/>
          </p:cNvSpPr>
          <p:nvPr/>
        </p:nvSpPr>
        <p:spPr bwMode="auto">
          <a:xfrm>
            <a:off x="6588125" y="5761038"/>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rPr>
              <a:t>2010</a:t>
            </a:r>
            <a:r>
              <a:rPr lang="ja-JP" altLang="en-US" sz="1800">
                <a:latin typeface="Arial" panose="020B0604020202020204" pitchFamily="34" charset="0"/>
              </a:rPr>
              <a:t>年</a:t>
            </a:r>
          </a:p>
        </p:txBody>
      </p:sp>
      <p:cxnSp>
        <p:nvCxnSpPr>
          <p:cNvPr id="16" name="直線コネクタ 15"/>
          <p:cNvCxnSpPr/>
          <p:nvPr/>
        </p:nvCxnSpPr>
        <p:spPr>
          <a:xfrm>
            <a:off x="3924300" y="1268413"/>
            <a:ext cx="0" cy="828675"/>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56330" name="テキスト ボックス 16"/>
          <p:cNvSpPr txBox="1">
            <a:spLocks noChangeArrowheads="1"/>
          </p:cNvSpPr>
          <p:nvPr/>
        </p:nvSpPr>
        <p:spPr bwMode="auto">
          <a:xfrm>
            <a:off x="468313" y="2987675"/>
            <a:ext cx="230346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a:latin typeface="Arial" panose="020B0604020202020204" pitchFamily="34" charset="0"/>
              </a:rPr>
              <a:t>要介護認定基準公布</a:t>
            </a:r>
          </a:p>
        </p:txBody>
      </p:sp>
      <p:sp>
        <p:nvSpPr>
          <p:cNvPr id="56331" name="テキスト ボックス 17"/>
          <p:cNvSpPr txBox="1">
            <a:spLocks noChangeArrowheads="1"/>
          </p:cNvSpPr>
          <p:nvPr/>
        </p:nvSpPr>
        <p:spPr bwMode="auto">
          <a:xfrm>
            <a:off x="3203575" y="2708275"/>
            <a:ext cx="1584325"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a:latin typeface="Arial" panose="020B0604020202020204" pitchFamily="34" charset="0"/>
              </a:rPr>
              <a:t>WHO</a:t>
            </a:r>
            <a:r>
              <a:rPr lang="ja-JP" altLang="en-US" sz="2400">
                <a:latin typeface="Arial" panose="020B0604020202020204" pitchFamily="34" charset="0"/>
              </a:rPr>
              <a:t>より</a:t>
            </a:r>
            <a:endParaRPr lang="en-US" altLang="ja-JP" sz="2400">
              <a:latin typeface="Arial" panose="020B0604020202020204" pitchFamily="34" charset="0"/>
            </a:endParaRPr>
          </a:p>
          <a:p>
            <a:pPr algn="ctr" eaLnBrk="1" hangingPunct="1">
              <a:spcBef>
                <a:spcPct val="0"/>
              </a:spcBef>
              <a:buFontTx/>
              <a:buNone/>
            </a:pPr>
            <a:r>
              <a:rPr lang="en-US" altLang="ja-JP" sz="2400">
                <a:solidFill>
                  <a:srgbClr val="FF0000"/>
                </a:solidFill>
                <a:latin typeface="Arial" panose="020B0604020202020204" pitchFamily="34" charset="0"/>
              </a:rPr>
              <a:t>ICF</a:t>
            </a:r>
            <a:r>
              <a:rPr lang="ja-JP" altLang="en-US" sz="2400">
                <a:latin typeface="Arial" panose="020B0604020202020204" pitchFamily="34" charset="0"/>
              </a:rPr>
              <a:t>発表</a:t>
            </a:r>
          </a:p>
        </p:txBody>
      </p:sp>
      <p:sp>
        <p:nvSpPr>
          <p:cNvPr id="56332" name="テキスト ボックス 18"/>
          <p:cNvSpPr txBox="1">
            <a:spLocks noChangeArrowheads="1"/>
          </p:cNvSpPr>
          <p:nvPr/>
        </p:nvSpPr>
        <p:spPr bwMode="auto">
          <a:xfrm>
            <a:off x="5472113" y="2708275"/>
            <a:ext cx="2951162"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Arial" panose="020B0604020202020204" pitchFamily="34" charset="0"/>
              </a:rPr>
              <a:t>全老健において</a:t>
            </a:r>
            <a:endParaRPr lang="en-US" altLang="ja-JP" sz="2400">
              <a:latin typeface="Arial" panose="020B0604020202020204" pitchFamily="34" charset="0"/>
            </a:endParaRPr>
          </a:p>
          <a:p>
            <a:pPr algn="ctr" eaLnBrk="1" hangingPunct="1">
              <a:spcBef>
                <a:spcPct val="0"/>
              </a:spcBef>
              <a:buFontTx/>
              <a:buNone/>
            </a:pPr>
            <a:r>
              <a:rPr lang="ja-JP" altLang="en-US" sz="2400">
                <a:latin typeface="Arial" panose="020B0604020202020204" pitchFamily="34" charset="0"/>
              </a:rPr>
              <a:t>「</a:t>
            </a:r>
            <a:r>
              <a:rPr lang="en-US" altLang="ja-JP" sz="2400">
                <a:solidFill>
                  <a:srgbClr val="FF0000"/>
                </a:solidFill>
                <a:latin typeface="Arial" panose="020B0604020202020204" pitchFamily="34" charset="0"/>
              </a:rPr>
              <a:t>ICF Staging </a:t>
            </a:r>
            <a:r>
              <a:rPr lang="ja-JP" altLang="en-US" sz="2400">
                <a:latin typeface="Arial" panose="020B0604020202020204" pitchFamily="34" charset="0"/>
              </a:rPr>
              <a:t>」完成</a:t>
            </a:r>
          </a:p>
        </p:txBody>
      </p:sp>
      <p:sp>
        <p:nvSpPr>
          <p:cNvPr id="56333" name="テキスト ボックス 19"/>
          <p:cNvSpPr txBox="1">
            <a:spLocks noChangeArrowheads="1"/>
          </p:cNvSpPr>
          <p:nvPr/>
        </p:nvSpPr>
        <p:spPr bwMode="auto">
          <a:xfrm>
            <a:off x="5435600" y="3644900"/>
            <a:ext cx="370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FF0000"/>
                </a:solidFill>
                <a:latin typeface="Arial" panose="020B0604020202020204" pitchFamily="34" charset="0"/>
              </a:rPr>
              <a:t>[</a:t>
            </a:r>
            <a:r>
              <a:rPr lang="ja-JP" altLang="en-US" sz="1800">
                <a:solidFill>
                  <a:srgbClr val="FF0000"/>
                </a:solidFill>
                <a:latin typeface="Arial" panose="020B0604020202020204" pitchFamily="34" charset="0"/>
              </a:rPr>
              <a:t>何がどこまで可能で、</a:t>
            </a:r>
            <a:endParaRPr lang="en-US" altLang="ja-JP" sz="1800">
              <a:solidFill>
                <a:srgbClr val="FF0000"/>
              </a:solidFill>
              <a:latin typeface="Arial" panose="020B0604020202020204" pitchFamily="34" charset="0"/>
            </a:endParaRPr>
          </a:p>
          <a:p>
            <a:pPr eaLnBrk="1" hangingPunct="1">
              <a:spcBef>
                <a:spcPct val="0"/>
              </a:spcBef>
              <a:buFontTx/>
              <a:buNone/>
            </a:pPr>
            <a:r>
              <a:rPr lang="ja-JP" altLang="en-US" sz="1800">
                <a:solidFill>
                  <a:srgbClr val="FF0000"/>
                </a:solidFill>
                <a:latin typeface="Arial" panose="020B0604020202020204" pitchFamily="34" charset="0"/>
              </a:rPr>
              <a:t>何を行っているかという考え方</a:t>
            </a:r>
            <a:r>
              <a:rPr lang="en-US" altLang="ja-JP" sz="1800">
                <a:solidFill>
                  <a:srgbClr val="FF0000"/>
                </a:solidFill>
                <a:latin typeface="Arial" panose="020B0604020202020204" pitchFamily="34" charset="0"/>
              </a:rPr>
              <a:t>]</a:t>
            </a:r>
            <a:endParaRPr lang="ja-JP" altLang="en-US" sz="1800">
              <a:solidFill>
                <a:srgbClr val="FF0000"/>
              </a:solidFill>
              <a:latin typeface="Arial" panose="020B0604020202020204" pitchFamily="34" charset="0"/>
            </a:endParaRPr>
          </a:p>
        </p:txBody>
      </p:sp>
      <p:sp>
        <p:nvSpPr>
          <p:cNvPr id="56334" name="テキスト ボックス 20"/>
          <p:cNvSpPr txBox="1">
            <a:spLocks noChangeArrowheads="1"/>
          </p:cNvSpPr>
          <p:nvPr/>
        </p:nvSpPr>
        <p:spPr bwMode="auto">
          <a:xfrm>
            <a:off x="309563" y="3540125"/>
            <a:ext cx="2808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a:solidFill>
                  <a:srgbClr val="0070C0"/>
                </a:solidFill>
                <a:latin typeface="Arial" panose="020B0604020202020204" pitchFamily="34" charset="0"/>
              </a:rPr>
              <a:t>[</a:t>
            </a:r>
            <a:r>
              <a:rPr lang="ja-JP" altLang="en-US" sz="1800">
                <a:solidFill>
                  <a:srgbClr val="0070C0"/>
                </a:solidFill>
                <a:latin typeface="Arial" panose="020B0604020202020204" pitchFamily="34" charset="0"/>
              </a:rPr>
              <a:t>自立、見守り、一部介助、</a:t>
            </a:r>
            <a:endParaRPr lang="en-US" altLang="ja-JP" sz="1800">
              <a:solidFill>
                <a:srgbClr val="0070C0"/>
              </a:solidFill>
              <a:latin typeface="Arial" panose="020B0604020202020204" pitchFamily="34" charset="0"/>
            </a:endParaRPr>
          </a:p>
          <a:p>
            <a:pPr eaLnBrk="1" hangingPunct="1">
              <a:spcBef>
                <a:spcPct val="0"/>
              </a:spcBef>
              <a:buFontTx/>
              <a:buNone/>
            </a:pPr>
            <a:r>
              <a:rPr lang="ja-JP" altLang="en-US" sz="1800">
                <a:solidFill>
                  <a:srgbClr val="0070C0"/>
                </a:solidFill>
                <a:latin typeface="Arial" panose="020B0604020202020204" pitchFamily="34" charset="0"/>
              </a:rPr>
              <a:t>全介助の考え方</a:t>
            </a:r>
            <a:r>
              <a:rPr lang="en-US" altLang="ja-JP" sz="1800">
                <a:solidFill>
                  <a:srgbClr val="0070C0"/>
                </a:solidFill>
                <a:latin typeface="Arial" panose="020B0604020202020204" pitchFamily="34" charset="0"/>
              </a:rPr>
              <a:t>]</a:t>
            </a:r>
            <a:endParaRPr lang="ja-JP" altLang="en-US" sz="1800">
              <a:solidFill>
                <a:srgbClr val="0070C0"/>
              </a:solidFill>
              <a:latin typeface="Arial" panose="020B0604020202020204" pitchFamily="34" charset="0"/>
            </a:endParaRPr>
          </a:p>
        </p:txBody>
      </p:sp>
      <p:cxnSp>
        <p:nvCxnSpPr>
          <p:cNvPr id="23" name="直線矢印コネクタ 22"/>
          <p:cNvCxnSpPr/>
          <p:nvPr/>
        </p:nvCxnSpPr>
        <p:spPr>
          <a:xfrm>
            <a:off x="454025" y="1682750"/>
            <a:ext cx="3455988" cy="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3937000" y="1677988"/>
            <a:ext cx="4824413" cy="0"/>
          </a:xfrm>
          <a:prstGeom prst="straightConnector1">
            <a:avLst/>
          </a:prstGeom>
          <a:ln w="28575">
            <a:solidFill>
              <a:schemeClr val="tx1"/>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56337" name="テキスト ボックス 25"/>
          <p:cNvSpPr txBox="1">
            <a:spLocks noChangeArrowheads="1"/>
          </p:cNvSpPr>
          <p:nvPr/>
        </p:nvSpPr>
        <p:spPr bwMode="auto">
          <a:xfrm>
            <a:off x="384175" y="1228725"/>
            <a:ext cx="346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旧「自立支援」</a:t>
            </a:r>
            <a:r>
              <a:rPr lang="ja-JP" altLang="en-US" sz="2000">
                <a:solidFill>
                  <a:srgbClr val="0070C0"/>
                </a:solidFill>
                <a:latin typeface="Arial" panose="020B0604020202020204" pitchFamily="34" charset="0"/>
              </a:rPr>
              <a:t>（障害穴うめ型）</a:t>
            </a:r>
          </a:p>
        </p:txBody>
      </p:sp>
      <p:sp>
        <p:nvSpPr>
          <p:cNvPr id="56338" name="テキスト ボックス 26"/>
          <p:cNvSpPr txBox="1">
            <a:spLocks noChangeArrowheads="1"/>
          </p:cNvSpPr>
          <p:nvPr/>
        </p:nvSpPr>
        <p:spPr bwMode="auto">
          <a:xfrm>
            <a:off x="4200525" y="1228725"/>
            <a:ext cx="469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latin typeface="Arial" panose="020B0604020202020204" pitchFamily="34" charset="0"/>
              </a:rPr>
              <a:t>新「自立支援」</a:t>
            </a:r>
            <a:r>
              <a:rPr lang="ja-JP" altLang="en-US" sz="2000">
                <a:solidFill>
                  <a:srgbClr val="FF0000"/>
                </a:solidFill>
                <a:latin typeface="Arial" panose="020B0604020202020204" pitchFamily="34" charset="0"/>
              </a:rPr>
              <a:t>（能力サポート型）</a:t>
            </a:r>
          </a:p>
        </p:txBody>
      </p:sp>
      <p:cxnSp>
        <p:nvCxnSpPr>
          <p:cNvPr id="29" name="直線矢印コネクタ 28"/>
          <p:cNvCxnSpPr/>
          <p:nvPr/>
        </p:nvCxnSpPr>
        <p:spPr>
          <a:xfrm>
            <a:off x="3937000" y="3968750"/>
            <a:ext cx="0" cy="13319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1503363" y="4437063"/>
            <a:ext cx="0" cy="825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6948488" y="4437063"/>
            <a:ext cx="0" cy="863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42" name="テキスト ボックス 31"/>
          <p:cNvSpPr txBox="1">
            <a:spLocks noChangeArrowheads="1"/>
          </p:cNvSpPr>
          <p:nvPr/>
        </p:nvSpPr>
        <p:spPr bwMode="auto">
          <a:xfrm>
            <a:off x="755650" y="1714500"/>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a:latin typeface="Arial" panose="020B0604020202020204" pitchFamily="34" charset="0"/>
              </a:rPr>
              <a:t>ICIDH</a:t>
            </a:r>
            <a:r>
              <a:rPr lang="ja-JP" altLang="en-US" sz="2000">
                <a:latin typeface="Arial" panose="020B0604020202020204" pitchFamily="34" charset="0"/>
              </a:rPr>
              <a:t>（国際障害分類）</a:t>
            </a:r>
          </a:p>
        </p:txBody>
      </p:sp>
      <p:sp>
        <p:nvSpPr>
          <p:cNvPr id="56343" name="テキスト ボックス 32"/>
          <p:cNvSpPr txBox="1">
            <a:spLocks noChangeArrowheads="1"/>
          </p:cNvSpPr>
          <p:nvPr/>
        </p:nvSpPr>
        <p:spPr bwMode="auto">
          <a:xfrm>
            <a:off x="4356100" y="17002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a:latin typeface="Arial" panose="020B0604020202020204" pitchFamily="34" charset="0"/>
              </a:rPr>
              <a:t>ICF</a:t>
            </a:r>
            <a:r>
              <a:rPr lang="ja-JP" altLang="en-US" sz="2000">
                <a:latin typeface="Arial" panose="020B0604020202020204" pitchFamily="34" charset="0"/>
              </a:rPr>
              <a:t>（国際生活機能分類）</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ja-JP" altLang="en-US" smtClean="0"/>
              <a:t>要介護認定におけるアセスメント</a:t>
            </a:r>
          </a:p>
        </p:txBody>
      </p:sp>
      <p:sp>
        <p:nvSpPr>
          <p:cNvPr id="57347" name="Rectangle 3"/>
          <p:cNvSpPr>
            <a:spLocks noGrp="1" noChangeArrowheads="1"/>
          </p:cNvSpPr>
          <p:nvPr>
            <p:ph type="body" sz="half" idx="1"/>
          </p:nvPr>
        </p:nvSpPr>
        <p:spPr>
          <a:xfrm>
            <a:off x="457200" y="1600200"/>
            <a:ext cx="8507413" cy="4525963"/>
          </a:xfrm>
        </p:spPr>
        <p:txBody>
          <a:bodyPr/>
          <a:lstStyle/>
          <a:p>
            <a:r>
              <a:rPr lang="ja-JP" altLang="en-US" sz="2800" smtClean="0"/>
              <a:t>移乗</a:t>
            </a:r>
          </a:p>
          <a:p>
            <a:pPr marL="457200" lvl="1" indent="0">
              <a:buFont typeface="Arial" panose="020B0604020202020204" pitchFamily="34" charset="0"/>
              <a:buNone/>
            </a:pPr>
            <a:r>
              <a:rPr lang="ja-JP" altLang="en-US" sz="2400" smtClean="0"/>
              <a:t>ー自立ー　見守りー　　　　部分介助ー全介助</a:t>
            </a:r>
          </a:p>
          <a:p>
            <a:endParaRPr lang="en-US" altLang="ja-JP" sz="2800" smtClean="0"/>
          </a:p>
        </p:txBody>
      </p:sp>
      <p:pic>
        <p:nvPicPr>
          <p:cNvPr id="57348" name="Picture 4" descr="908229"/>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22263" y="4149725"/>
            <a:ext cx="2305050" cy="2411413"/>
          </a:xfrm>
          <a:noFill/>
        </p:spPr>
      </p:pic>
      <p:sp>
        <p:nvSpPr>
          <p:cNvPr id="57349" name="AutoShape 5"/>
          <p:cNvSpPr>
            <a:spLocks/>
          </p:cNvSpPr>
          <p:nvPr/>
        </p:nvSpPr>
        <p:spPr bwMode="auto">
          <a:xfrm rot="5400000">
            <a:off x="5544344" y="1377156"/>
            <a:ext cx="647700" cy="3455988"/>
          </a:xfrm>
          <a:prstGeom prst="rightBrace">
            <a:avLst>
              <a:gd name="adj1" fmla="val 2252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7350" name="AutoShape 6"/>
          <p:cNvSpPr>
            <a:spLocks/>
          </p:cNvSpPr>
          <p:nvPr/>
        </p:nvSpPr>
        <p:spPr bwMode="auto">
          <a:xfrm rot="5400000">
            <a:off x="2483644" y="2636044"/>
            <a:ext cx="792163" cy="936625"/>
          </a:xfrm>
          <a:prstGeom prst="rightBrace">
            <a:avLst>
              <a:gd name="adj1" fmla="val 985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7351" name="AutoShape 7"/>
          <p:cNvSpPr>
            <a:spLocks/>
          </p:cNvSpPr>
          <p:nvPr/>
        </p:nvSpPr>
        <p:spPr bwMode="auto">
          <a:xfrm rot="5400000">
            <a:off x="1259682" y="2564606"/>
            <a:ext cx="647700" cy="1223963"/>
          </a:xfrm>
          <a:prstGeom prst="rightBrace">
            <a:avLst>
              <a:gd name="adj1" fmla="val 157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7352" name="Text Box 8"/>
          <p:cNvSpPr txBox="1">
            <a:spLocks noChangeArrowheads="1"/>
          </p:cNvSpPr>
          <p:nvPr/>
        </p:nvSpPr>
        <p:spPr bwMode="auto">
          <a:xfrm>
            <a:off x="900113" y="3644900"/>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利用者の状態</a:t>
            </a:r>
          </a:p>
        </p:txBody>
      </p:sp>
      <p:sp>
        <p:nvSpPr>
          <p:cNvPr id="57353" name="Text Box 9"/>
          <p:cNvSpPr txBox="1">
            <a:spLocks noChangeArrowheads="1"/>
          </p:cNvSpPr>
          <p:nvPr/>
        </p:nvSpPr>
        <p:spPr bwMode="auto">
          <a:xfrm>
            <a:off x="2627313" y="3644900"/>
            <a:ext cx="2811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利用者の観察に基づく判断</a:t>
            </a:r>
          </a:p>
        </p:txBody>
      </p:sp>
      <p:sp>
        <p:nvSpPr>
          <p:cNvPr id="57354" name="Text Box 10"/>
          <p:cNvSpPr txBox="1">
            <a:spLocks noChangeArrowheads="1"/>
          </p:cNvSpPr>
          <p:nvPr/>
        </p:nvSpPr>
        <p:spPr bwMode="auto">
          <a:xfrm>
            <a:off x="5632450" y="3651250"/>
            <a:ext cx="2125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t>介助量に基づく判断</a:t>
            </a:r>
          </a:p>
        </p:txBody>
      </p:sp>
      <p:sp>
        <p:nvSpPr>
          <p:cNvPr id="57355" name="AutoShape 11"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7356" name="AutoShape 12"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57357" name="Picture 13" descr="monosasi"/>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2879725" y="4221163"/>
            <a:ext cx="2916238" cy="2301875"/>
          </a:xfrm>
          <a:noFill/>
        </p:spPr>
      </p:pic>
      <p:pic>
        <p:nvPicPr>
          <p:cNvPr id="57358" name="Picture 14" descr="ワッ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149725"/>
            <a:ext cx="28575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rot="5400000">
            <a:off x="2664619" y="5245894"/>
            <a:ext cx="50323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2411413" y="4797425"/>
            <a:ext cx="1925637" cy="368300"/>
          </a:xfrm>
          <a:prstGeom prst="rect">
            <a:avLst/>
          </a:prstGeom>
          <a:ln w="28575">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ja-JP" altLang="en-US" dirty="0">
                <a:solidFill>
                  <a:srgbClr val="000000"/>
                </a:solidFill>
              </a:rPr>
              <a:t>要介護度（</a:t>
            </a:r>
            <a:r>
              <a:rPr lang="en-US" altLang="ja-JP" dirty="0">
                <a:solidFill>
                  <a:srgbClr val="000000"/>
                </a:solidFill>
              </a:rPr>
              <a:t>7</a:t>
            </a:r>
            <a:r>
              <a:rPr lang="ja-JP" altLang="en-US" dirty="0">
                <a:solidFill>
                  <a:srgbClr val="000000"/>
                </a:solidFill>
              </a:rPr>
              <a:t>段階）</a:t>
            </a:r>
          </a:p>
        </p:txBody>
      </p:sp>
      <p:sp>
        <p:nvSpPr>
          <p:cNvPr id="7" name="テキスト ボックス 6"/>
          <p:cNvSpPr txBox="1"/>
          <p:nvPr/>
        </p:nvSpPr>
        <p:spPr>
          <a:xfrm>
            <a:off x="1433513" y="5497513"/>
            <a:ext cx="1771650" cy="646112"/>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altLang="ja-JP" dirty="0">
                <a:solidFill>
                  <a:srgbClr val="000000"/>
                </a:solidFill>
              </a:rPr>
              <a:t>ADL</a:t>
            </a:r>
            <a:r>
              <a:rPr lang="ja-JP" altLang="en-US" dirty="0">
                <a:solidFill>
                  <a:srgbClr val="000000"/>
                </a:solidFill>
              </a:rPr>
              <a:t>指標</a:t>
            </a:r>
            <a:endParaRPr lang="en-US" altLang="ja-JP" dirty="0">
              <a:solidFill>
                <a:srgbClr val="000000"/>
              </a:solidFill>
            </a:endParaRPr>
          </a:p>
          <a:p>
            <a:pPr algn="ctr" fontAlgn="auto">
              <a:spcBef>
                <a:spcPts val="0"/>
              </a:spcBef>
              <a:spcAft>
                <a:spcPts val="0"/>
              </a:spcAft>
              <a:defRPr/>
            </a:pPr>
            <a:r>
              <a:rPr lang="ja-JP" altLang="en-US" dirty="0">
                <a:solidFill>
                  <a:srgbClr val="000000"/>
                </a:solidFill>
              </a:rPr>
              <a:t>（自立～</a:t>
            </a:r>
            <a:r>
              <a:rPr lang="en-US" altLang="ja-JP" dirty="0">
                <a:solidFill>
                  <a:srgbClr val="000000"/>
                </a:solidFill>
              </a:rPr>
              <a:t>C2</a:t>
            </a:r>
            <a:r>
              <a:rPr lang="ja-JP" altLang="en-US" dirty="0">
                <a:solidFill>
                  <a:srgbClr val="000000"/>
                </a:solidFill>
              </a:rPr>
              <a:t>）</a:t>
            </a:r>
          </a:p>
        </p:txBody>
      </p:sp>
      <p:sp>
        <p:nvSpPr>
          <p:cNvPr id="17" name="テキスト ボックス 16"/>
          <p:cNvSpPr txBox="1"/>
          <p:nvPr/>
        </p:nvSpPr>
        <p:spPr>
          <a:xfrm>
            <a:off x="7418388" y="1576388"/>
            <a:ext cx="461962" cy="2232025"/>
          </a:xfrm>
          <a:prstGeom prst="rect">
            <a:avLst/>
          </a:prstGeom>
          <a:solidFill>
            <a:schemeClr val="bg1"/>
          </a:solidFill>
          <a:ln w="28575">
            <a:solidFill>
              <a:srgbClr val="0070C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認知　</a:t>
            </a:r>
            <a:r>
              <a:rPr lang="en-US" altLang="ja-JP" dirty="0">
                <a:solidFill>
                  <a:srgbClr val="000000"/>
                </a:solidFill>
              </a:rPr>
              <a:t>―</a:t>
            </a:r>
            <a:r>
              <a:rPr lang="ja-JP" altLang="en-US" dirty="0">
                <a:solidFill>
                  <a:srgbClr val="000000"/>
                </a:solidFill>
              </a:rPr>
              <a:t>　精神活動</a:t>
            </a:r>
          </a:p>
        </p:txBody>
      </p:sp>
      <p:sp>
        <p:nvSpPr>
          <p:cNvPr id="18" name="テキスト ボックス 17"/>
          <p:cNvSpPr txBox="1"/>
          <p:nvPr/>
        </p:nvSpPr>
        <p:spPr>
          <a:xfrm>
            <a:off x="6918325" y="1576388"/>
            <a:ext cx="461963" cy="2952750"/>
          </a:xfrm>
          <a:prstGeom prst="rect">
            <a:avLst/>
          </a:prstGeom>
          <a:solidFill>
            <a:schemeClr val="bg1"/>
          </a:solidFill>
          <a:ln w="28575">
            <a:solidFill>
              <a:srgbClr val="0070C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認知　</a:t>
            </a:r>
            <a:r>
              <a:rPr lang="en-US" altLang="ja-JP" dirty="0">
                <a:solidFill>
                  <a:srgbClr val="000000"/>
                </a:solidFill>
              </a:rPr>
              <a:t>―</a:t>
            </a:r>
            <a:r>
              <a:rPr lang="ja-JP" altLang="en-US" dirty="0">
                <a:solidFill>
                  <a:srgbClr val="000000"/>
                </a:solidFill>
              </a:rPr>
              <a:t>　コミュニケーション</a:t>
            </a:r>
          </a:p>
        </p:txBody>
      </p:sp>
      <p:sp>
        <p:nvSpPr>
          <p:cNvPr id="19" name="テキスト ボックス 18"/>
          <p:cNvSpPr txBox="1"/>
          <p:nvPr/>
        </p:nvSpPr>
        <p:spPr>
          <a:xfrm>
            <a:off x="6413500" y="1576388"/>
            <a:ext cx="461963" cy="3105150"/>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認知　</a:t>
            </a:r>
            <a:r>
              <a:rPr lang="en-US" altLang="ja-JP" dirty="0">
                <a:solidFill>
                  <a:srgbClr val="000000"/>
                </a:solidFill>
              </a:rPr>
              <a:t>―</a:t>
            </a:r>
            <a:r>
              <a:rPr lang="ja-JP" altLang="en-US" dirty="0">
                <a:solidFill>
                  <a:srgbClr val="000000"/>
                </a:solidFill>
              </a:rPr>
              <a:t>　オリエンテーション</a:t>
            </a:r>
          </a:p>
        </p:txBody>
      </p:sp>
      <p:sp>
        <p:nvSpPr>
          <p:cNvPr id="21" name="テキスト ボックス 20"/>
          <p:cNvSpPr txBox="1"/>
          <p:nvPr/>
        </p:nvSpPr>
        <p:spPr>
          <a:xfrm>
            <a:off x="3352800" y="1576388"/>
            <a:ext cx="461963" cy="792162"/>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入浴</a:t>
            </a:r>
          </a:p>
        </p:txBody>
      </p:sp>
      <p:sp>
        <p:nvSpPr>
          <p:cNvPr id="22" name="テキスト ボックス 21"/>
          <p:cNvSpPr txBox="1"/>
          <p:nvPr/>
        </p:nvSpPr>
        <p:spPr>
          <a:xfrm>
            <a:off x="2841625" y="1576388"/>
            <a:ext cx="461963" cy="792162"/>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排泄</a:t>
            </a:r>
          </a:p>
        </p:txBody>
      </p:sp>
      <p:cxnSp>
        <p:nvCxnSpPr>
          <p:cNvPr id="28" name="直線コネクタ 27"/>
          <p:cNvCxnSpPr/>
          <p:nvPr/>
        </p:nvCxnSpPr>
        <p:spPr>
          <a:xfrm>
            <a:off x="1057275" y="1216025"/>
            <a:ext cx="709295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rot="5400000">
            <a:off x="3753643" y="5349082"/>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rot="5400000">
            <a:off x="2385218"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p:cNvCxnSpPr/>
          <p:nvPr/>
        </p:nvCxnSpPr>
        <p:spPr>
          <a:xfrm rot="5400000">
            <a:off x="2890043"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p:cNvCxnSpPr/>
          <p:nvPr/>
        </p:nvCxnSpPr>
        <p:spPr>
          <a:xfrm rot="5400000">
            <a:off x="3393281"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p:cNvCxnSpPr/>
          <p:nvPr/>
        </p:nvCxnSpPr>
        <p:spPr>
          <a:xfrm rot="5400000">
            <a:off x="3898106"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rot="5400000">
            <a:off x="4221162" y="1298576"/>
            <a:ext cx="72072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rot="5400000">
            <a:off x="5428456"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rot="5400000">
            <a:off x="5931693"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rot="5400000">
            <a:off x="6507956"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rot="5400000">
            <a:off x="6968331"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rot="5400000">
            <a:off x="7471568" y="1396207"/>
            <a:ext cx="36036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3514725" y="5505450"/>
            <a:ext cx="1778000" cy="646113"/>
          </a:xfrm>
          <a:prstGeom prst="rect">
            <a:avLst/>
          </a:prstGeom>
          <a:solidFill>
            <a:schemeClr val="bg1"/>
          </a:solidFill>
          <a:ln w="28575">
            <a:solidFill>
              <a:srgbClr val="0070C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ja-JP" altLang="en-US" dirty="0">
                <a:solidFill>
                  <a:srgbClr val="000000"/>
                </a:solidFill>
              </a:rPr>
              <a:t>認知症指標</a:t>
            </a:r>
            <a:endParaRPr lang="en-US" altLang="ja-JP" dirty="0">
              <a:solidFill>
                <a:srgbClr val="000000"/>
              </a:solidFill>
            </a:endParaRPr>
          </a:p>
          <a:p>
            <a:pPr algn="ctr" fontAlgn="auto">
              <a:spcBef>
                <a:spcPts val="0"/>
              </a:spcBef>
              <a:spcAft>
                <a:spcPts val="0"/>
              </a:spcAft>
              <a:defRPr/>
            </a:pPr>
            <a:r>
              <a:rPr lang="ja-JP" altLang="en-US" dirty="0">
                <a:solidFill>
                  <a:srgbClr val="000000"/>
                </a:solidFill>
              </a:rPr>
              <a:t>（自立～</a:t>
            </a:r>
            <a:r>
              <a:rPr lang="en-US" altLang="ja-JP" dirty="0">
                <a:solidFill>
                  <a:srgbClr val="000000"/>
                </a:solidFill>
              </a:rPr>
              <a:t>M</a:t>
            </a:r>
            <a:r>
              <a:rPr lang="ja-JP" altLang="en-US" dirty="0">
                <a:solidFill>
                  <a:srgbClr val="000000"/>
                </a:solidFill>
              </a:rPr>
              <a:t>）</a:t>
            </a:r>
            <a:endParaRPr lang="en-US" altLang="ja-JP" dirty="0">
              <a:solidFill>
                <a:srgbClr val="000000"/>
              </a:solidFill>
            </a:endParaRPr>
          </a:p>
        </p:txBody>
      </p:sp>
      <p:sp>
        <p:nvSpPr>
          <p:cNvPr id="2" name="正方形/長方形 1"/>
          <p:cNvSpPr/>
          <p:nvPr/>
        </p:nvSpPr>
        <p:spPr>
          <a:xfrm>
            <a:off x="2987675" y="620713"/>
            <a:ext cx="3138488" cy="433387"/>
          </a:xfrm>
          <a:prstGeom prst="rect">
            <a:avLst/>
          </a:prstGeom>
          <a:blipFill>
            <a:blip r:embed="rId2" cstate="print"/>
            <a:tile tx="0" ty="0" sx="100000" sy="100000" flip="none" algn="tl"/>
          </a:blipFill>
          <a:ln w="28575">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2400" b="1" dirty="0">
                <a:solidFill>
                  <a:srgbClr val="FF0000"/>
                </a:solidFill>
              </a:rPr>
              <a:t>ＩＣＦ Ｓｔａｇｉｎｇ</a:t>
            </a:r>
          </a:p>
        </p:txBody>
      </p:sp>
      <p:sp>
        <p:nvSpPr>
          <p:cNvPr id="32" name="テキスト ボックス 31"/>
          <p:cNvSpPr txBox="1"/>
          <p:nvPr/>
        </p:nvSpPr>
        <p:spPr>
          <a:xfrm>
            <a:off x="4367213" y="1577975"/>
            <a:ext cx="461962" cy="1800225"/>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整容  </a:t>
            </a:r>
            <a:r>
              <a:rPr lang="en-US" altLang="ja-JP" dirty="0">
                <a:solidFill>
                  <a:srgbClr val="000000"/>
                </a:solidFill>
              </a:rPr>
              <a:t>―</a:t>
            </a:r>
            <a:r>
              <a:rPr lang="ja-JP" altLang="en-US" dirty="0">
                <a:solidFill>
                  <a:srgbClr val="000000"/>
                </a:solidFill>
              </a:rPr>
              <a:t>  整容</a:t>
            </a:r>
          </a:p>
        </p:txBody>
      </p:sp>
      <p:sp>
        <p:nvSpPr>
          <p:cNvPr id="45" name="テキスト ボックス 44"/>
          <p:cNvSpPr txBox="1"/>
          <p:nvPr/>
        </p:nvSpPr>
        <p:spPr>
          <a:xfrm>
            <a:off x="3863975" y="1576388"/>
            <a:ext cx="461963" cy="2089150"/>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整容  </a:t>
            </a:r>
            <a:r>
              <a:rPr lang="en-US" altLang="ja-JP" dirty="0">
                <a:solidFill>
                  <a:srgbClr val="000000"/>
                </a:solidFill>
              </a:rPr>
              <a:t>―</a:t>
            </a:r>
            <a:r>
              <a:rPr lang="ja-JP" altLang="en-US" dirty="0">
                <a:solidFill>
                  <a:srgbClr val="000000"/>
                </a:solidFill>
              </a:rPr>
              <a:t>  口腔ケア</a:t>
            </a:r>
          </a:p>
        </p:txBody>
      </p:sp>
      <p:sp>
        <p:nvSpPr>
          <p:cNvPr id="46" name="テキスト ボックス 45"/>
          <p:cNvSpPr txBox="1"/>
          <p:nvPr/>
        </p:nvSpPr>
        <p:spPr>
          <a:xfrm>
            <a:off x="5392738" y="1577975"/>
            <a:ext cx="461962" cy="79057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余暇</a:t>
            </a:r>
          </a:p>
        </p:txBody>
      </p:sp>
      <p:sp>
        <p:nvSpPr>
          <p:cNvPr id="47" name="テキスト ボックス 46"/>
          <p:cNvSpPr txBox="1"/>
          <p:nvPr/>
        </p:nvSpPr>
        <p:spPr>
          <a:xfrm>
            <a:off x="5894388" y="1577975"/>
            <a:ext cx="461962" cy="79057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交流</a:t>
            </a:r>
          </a:p>
        </p:txBody>
      </p:sp>
      <p:cxnSp>
        <p:nvCxnSpPr>
          <p:cNvPr id="48" name="直線コネクタ 47"/>
          <p:cNvCxnSpPr/>
          <p:nvPr/>
        </p:nvCxnSpPr>
        <p:spPr>
          <a:xfrm rot="5400000">
            <a:off x="7976394" y="1397794"/>
            <a:ext cx="3603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rot="5400000">
            <a:off x="861219" y="1397794"/>
            <a:ext cx="3603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rot="5400000">
            <a:off x="1396207" y="1397794"/>
            <a:ext cx="3603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rot="5400000">
            <a:off x="1883569" y="1397794"/>
            <a:ext cx="3603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p:nvPr/>
        </p:nvCxnSpPr>
        <p:spPr>
          <a:xfrm rot="5400000">
            <a:off x="4910932" y="1397794"/>
            <a:ext cx="3603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1001713" y="4510088"/>
            <a:ext cx="4794250" cy="187166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テキスト ボックス 25"/>
          <p:cNvSpPr txBox="1"/>
          <p:nvPr/>
        </p:nvSpPr>
        <p:spPr>
          <a:xfrm>
            <a:off x="814388" y="1576388"/>
            <a:ext cx="461962" cy="1223962"/>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基本動作</a:t>
            </a:r>
          </a:p>
        </p:txBody>
      </p:sp>
      <p:sp>
        <p:nvSpPr>
          <p:cNvPr id="25" name="テキスト ボックス 24"/>
          <p:cNvSpPr txBox="1"/>
          <p:nvPr/>
        </p:nvSpPr>
        <p:spPr>
          <a:xfrm>
            <a:off x="1319213" y="1576388"/>
            <a:ext cx="461962" cy="1657350"/>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歩行  ・  移動</a:t>
            </a:r>
          </a:p>
        </p:txBody>
      </p:sp>
      <p:sp>
        <p:nvSpPr>
          <p:cNvPr id="24" name="テキスト ボックス 23"/>
          <p:cNvSpPr txBox="1"/>
          <p:nvPr/>
        </p:nvSpPr>
        <p:spPr>
          <a:xfrm>
            <a:off x="1822450" y="1576388"/>
            <a:ext cx="461963" cy="1800225"/>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食事　</a:t>
            </a:r>
            <a:r>
              <a:rPr lang="en-US" altLang="ja-JP" dirty="0">
                <a:solidFill>
                  <a:srgbClr val="000000"/>
                </a:solidFill>
              </a:rPr>
              <a:t>―</a:t>
            </a:r>
            <a:r>
              <a:rPr lang="ja-JP" altLang="en-US" dirty="0">
                <a:solidFill>
                  <a:srgbClr val="000000"/>
                </a:solidFill>
              </a:rPr>
              <a:t>　嚥下</a:t>
            </a:r>
            <a:endParaRPr lang="en-US" altLang="ja-JP" dirty="0">
              <a:solidFill>
                <a:srgbClr val="000000"/>
              </a:solidFill>
            </a:endParaRPr>
          </a:p>
        </p:txBody>
      </p:sp>
      <p:sp>
        <p:nvSpPr>
          <p:cNvPr id="23" name="テキスト ボックス 22"/>
          <p:cNvSpPr txBox="1"/>
          <p:nvPr/>
        </p:nvSpPr>
        <p:spPr>
          <a:xfrm>
            <a:off x="2327275" y="1576388"/>
            <a:ext cx="461963" cy="1800225"/>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食事　</a:t>
            </a:r>
            <a:r>
              <a:rPr lang="en-US" altLang="ja-JP" dirty="0">
                <a:solidFill>
                  <a:srgbClr val="000000"/>
                </a:solidFill>
              </a:rPr>
              <a:t>―</a:t>
            </a:r>
            <a:r>
              <a:rPr lang="ja-JP" altLang="en-US" dirty="0">
                <a:solidFill>
                  <a:srgbClr val="000000"/>
                </a:solidFill>
              </a:rPr>
              <a:t>　動作</a:t>
            </a:r>
            <a:endParaRPr lang="en-US" altLang="ja-JP" dirty="0">
              <a:solidFill>
                <a:srgbClr val="000000"/>
              </a:solidFill>
            </a:endParaRPr>
          </a:p>
        </p:txBody>
      </p:sp>
      <p:sp>
        <p:nvSpPr>
          <p:cNvPr id="16" name="テキスト ボックス 15"/>
          <p:cNvSpPr txBox="1"/>
          <p:nvPr/>
        </p:nvSpPr>
        <p:spPr>
          <a:xfrm>
            <a:off x="7926388" y="1576388"/>
            <a:ext cx="461962" cy="2232025"/>
          </a:xfrm>
          <a:prstGeom prst="rect">
            <a:avLst/>
          </a:prstGeom>
          <a:solidFill>
            <a:schemeClr val="bg1"/>
          </a:solidFill>
          <a:ln w="28575">
            <a:solidFill>
              <a:srgbClr val="0070C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認知　</a:t>
            </a:r>
            <a:r>
              <a:rPr lang="en-US" altLang="ja-JP" dirty="0">
                <a:solidFill>
                  <a:srgbClr val="000000"/>
                </a:solidFill>
              </a:rPr>
              <a:t>―</a:t>
            </a:r>
            <a:r>
              <a:rPr lang="ja-JP" altLang="en-US" dirty="0">
                <a:solidFill>
                  <a:srgbClr val="000000"/>
                </a:solidFill>
              </a:rPr>
              <a:t>　周辺症状</a:t>
            </a:r>
          </a:p>
        </p:txBody>
      </p:sp>
      <p:sp>
        <p:nvSpPr>
          <p:cNvPr id="20" name="テキスト ボックス 19"/>
          <p:cNvSpPr txBox="1"/>
          <p:nvPr/>
        </p:nvSpPr>
        <p:spPr>
          <a:xfrm>
            <a:off x="4875213" y="1576388"/>
            <a:ext cx="461962" cy="1800225"/>
          </a:xfrm>
          <a:prstGeom prst="rect">
            <a:avLst/>
          </a:prstGeom>
          <a:solidFill>
            <a:schemeClr val="bg1"/>
          </a:solidFill>
          <a:ln w="28575">
            <a:solidFill>
              <a:srgbClr val="00B050"/>
            </a:solidFill>
          </a:ln>
        </p:spPr>
        <p:style>
          <a:lnRef idx="2">
            <a:schemeClr val="dk1"/>
          </a:lnRef>
          <a:fillRef idx="1">
            <a:schemeClr val="lt1"/>
          </a:fillRef>
          <a:effectRef idx="0">
            <a:schemeClr val="dk1"/>
          </a:effectRef>
          <a:fontRef idx="minor">
            <a:schemeClr val="dk1"/>
          </a:fontRef>
        </p:style>
        <p:txBody>
          <a:bodyPr vert="eaVert">
            <a:spAutoFit/>
          </a:bodyPr>
          <a:lstStyle/>
          <a:p>
            <a:pPr fontAlgn="auto">
              <a:spcBef>
                <a:spcPts val="0"/>
              </a:spcBef>
              <a:spcAft>
                <a:spcPts val="0"/>
              </a:spcAft>
              <a:defRPr/>
            </a:pPr>
            <a:r>
              <a:rPr lang="ja-JP" altLang="en-US" dirty="0">
                <a:solidFill>
                  <a:srgbClr val="000000"/>
                </a:solidFill>
              </a:rPr>
              <a:t>　整容  </a:t>
            </a:r>
            <a:r>
              <a:rPr lang="en-US" altLang="ja-JP" dirty="0">
                <a:solidFill>
                  <a:srgbClr val="000000"/>
                </a:solidFill>
              </a:rPr>
              <a:t>―</a:t>
            </a:r>
            <a:r>
              <a:rPr lang="ja-JP" altLang="en-US" dirty="0">
                <a:solidFill>
                  <a:srgbClr val="000000"/>
                </a:solidFill>
              </a:rPr>
              <a:t>  衣服</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4925" y="188913"/>
            <a:ext cx="2890838" cy="777875"/>
          </a:xfrm>
        </p:spPr>
        <p:txBody>
          <a:bodyPr/>
          <a:lstStyle/>
          <a:p>
            <a:pPr algn="l" eaLnBrk="1" hangingPunct="1"/>
            <a:r>
              <a:rPr lang="ja-JP" altLang="en-US" smtClean="0"/>
              <a:t>　基本動作</a:t>
            </a:r>
          </a:p>
        </p:txBody>
      </p:sp>
      <p:pic>
        <p:nvPicPr>
          <p:cNvPr id="59395"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58888" y="357188"/>
            <a:ext cx="7129462" cy="6157912"/>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3850" y="188913"/>
            <a:ext cx="2808288" cy="936625"/>
          </a:xfrm>
        </p:spPr>
        <p:txBody>
          <a:bodyPr/>
          <a:lstStyle/>
          <a:p>
            <a:pPr eaLnBrk="1" hangingPunct="1"/>
            <a:r>
              <a:rPr lang="ja-JP" altLang="en-US" sz="4000" smtClean="0"/>
              <a:t>余暇の指標</a:t>
            </a:r>
          </a:p>
        </p:txBody>
      </p:sp>
      <p:pic>
        <p:nvPicPr>
          <p:cNvPr id="60419" name="Picture 3"/>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31913" y="430213"/>
            <a:ext cx="6911975" cy="6283325"/>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19138"/>
            <a:ext cx="8713787"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正方形/長方形 2"/>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介護保険制度改正の概略（特養の重点化）</a:t>
            </a:r>
          </a:p>
        </p:txBody>
      </p:sp>
      <p:sp>
        <p:nvSpPr>
          <p:cNvPr id="4" name="正方形/長方形 3"/>
          <p:cNvSpPr/>
          <p:nvPr/>
        </p:nvSpPr>
        <p:spPr>
          <a:xfrm>
            <a:off x="8537575" y="6378575"/>
            <a:ext cx="21113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L 字 9"/>
          <p:cNvSpPr/>
          <p:nvPr/>
        </p:nvSpPr>
        <p:spPr>
          <a:xfrm rot="5400000">
            <a:off x="1835944" y="3067844"/>
            <a:ext cx="1439862" cy="1873250"/>
          </a:xfrm>
          <a:prstGeom prst="corner">
            <a:avLst>
              <a:gd name="adj1" fmla="val 67224"/>
              <a:gd name="adj2" fmla="val 43502"/>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98" name="テキスト ボックス 2"/>
          <p:cNvSpPr txBox="1">
            <a:spLocks noChangeArrowheads="1"/>
          </p:cNvSpPr>
          <p:nvPr/>
        </p:nvSpPr>
        <p:spPr bwMode="auto">
          <a:xfrm>
            <a:off x="1847850" y="3306763"/>
            <a:ext cx="15128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solidFill>
                  <a:srgbClr val="FF0000"/>
                </a:solidFill>
              </a:rPr>
              <a:t>要介護１　　要介護２</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736600"/>
            <a:ext cx="8683625"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正方形/長方形 2"/>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介護保険制度改正の概略（利用者負担見直し）</a:t>
            </a:r>
          </a:p>
        </p:txBody>
      </p:sp>
      <p:sp>
        <p:nvSpPr>
          <p:cNvPr id="4" name="正方形/長方形 3"/>
          <p:cNvSpPr/>
          <p:nvPr/>
        </p:nvSpPr>
        <p:spPr>
          <a:xfrm>
            <a:off x="8524875" y="6424613"/>
            <a:ext cx="319088"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52475"/>
            <a:ext cx="8704262"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正方形/長方形 2"/>
          <p:cNvSpPr>
            <a:spLocks noChangeArrowheads="1"/>
          </p:cNvSpPr>
          <p:nvPr/>
        </p:nvSpPr>
        <p:spPr bwMode="auto">
          <a:xfrm>
            <a:off x="179388" y="188913"/>
            <a:ext cx="8713787" cy="400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a:t>介護保険制度改正の概略（補足給付）</a:t>
            </a:r>
          </a:p>
        </p:txBody>
      </p:sp>
      <p:sp>
        <p:nvSpPr>
          <p:cNvPr id="4" name="正方形/長方形 3"/>
          <p:cNvSpPr/>
          <p:nvPr/>
        </p:nvSpPr>
        <p:spPr>
          <a:xfrm>
            <a:off x="8523288" y="6524625"/>
            <a:ext cx="360362" cy="217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179388" y="1196975"/>
            <a:ext cx="8956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第９７回介護給付費分科会において、東委員が</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「消費税の影響が大きい基準費用額について、居住費に関しては、減価償却費</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が下がるのは当然のことであり、修繕費等のデータが入っていない。</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しかも、光熱水費については値上がっている。また、食費に関しても主に</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調理員費、材料費で判断しており、調理器や什器の買替え等の費用が入って</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いない。</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従って、この資料のデータのみで基準費用額を据え置くというのはおかしい。」と発言。</a:t>
            </a:r>
          </a:p>
        </p:txBody>
      </p:sp>
      <p:sp>
        <p:nvSpPr>
          <p:cNvPr id="4" name="下矢印 3"/>
          <p:cNvSpPr/>
          <p:nvPr/>
        </p:nvSpPr>
        <p:spPr>
          <a:xfrm>
            <a:off x="3879850" y="3573463"/>
            <a:ext cx="1439863" cy="719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268" name="テキスト ボックス 4"/>
          <p:cNvSpPr txBox="1">
            <a:spLocks noChangeArrowheads="1"/>
          </p:cNvSpPr>
          <p:nvPr/>
        </p:nvSpPr>
        <p:spPr bwMode="auto">
          <a:xfrm>
            <a:off x="196850" y="4508500"/>
            <a:ext cx="89646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第９</a:t>
            </a:r>
            <a:r>
              <a:rPr lang="en-US" altLang="ja-JP" sz="1800">
                <a:latin typeface="HG丸ｺﾞｼｯｸM-PRO" panose="020F0600000000000000" pitchFamily="50" charset="-128"/>
                <a:ea typeface="HG丸ｺﾞｼｯｸM-PRO" panose="020F0600000000000000" pitchFamily="50" charset="-128"/>
              </a:rPr>
              <a:t>8</a:t>
            </a:r>
            <a:r>
              <a:rPr lang="ja-JP" altLang="en-US" sz="1800">
                <a:latin typeface="HG丸ｺﾞｼｯｸM-PRO" panose="020F0600000000000000" pitchFamily="50" charset="-128"/>
                <a:ea typeface="HG丸ｺﾞｼｯｸM-PRO" panose="020F0600000000000000" pitchFamily="50" charset="-128"/>
              </a:rPr>
              <a:t>回介護給付費分科会の資料</a:t>
            </a:r>
            <a:r>
              <a:rPr lang="en-US" altLang="ja-JP" sz="1800">
                <a:latin typeface="HG丸ｺﾞｼｯｸM-PRO" panose="020F0600000000000000" pitchFamily="50" charset="-128"/>
                <a:ea typeface="HG丸ｺﾞｼｯｸM-PRO" panose="020F0600000000000000" pitchFamily="50" charset="-128"/>
              </a:rPr>
              <a:t>1-5</a:t>
            </a:r>
            <a:r>
              <a:rPr lang="ja-JP" altLang="en-US" sz="1800">
                <a:latin typeface="HG丸ｺﾞｼｯｸM-PRO" panose="020F0600000000000000" pitchFamily="50" charset="-128"/>
                <a:ea typeface="HG丸ｺﾞｼｯｸM-PRO" panose="020F0600000000000000" pitchFamily="50" charset="-128"/>
              </a:rPr>
              <a:t>の</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en-US" altLang="ja-JP" sz="1800" b="1">
                <a:latin typeface="HG丸ｺﾞｼｯｸM-PRO" panose="020F0600000000000000" pitchFamily="50" charset="-128"/>
                <a:ea typeface="HG丸ｺﾞｼｯｸM-PRO" panose="020F0600000000000000" pitchFamily="50" charset="-128"/>
              </a:rPr>
              <a:t>『</a:t>
            </a:r>
            <a:r>
              <a:rPr lang="ja-JP" altLang="en-US" sz="1800" b="1">
                <a:latin typeface="HG丸ｺﾞｼｯｸM-PRO" panose="020F0600000000000000" pitchFamily="50" charset="-128"/>
                <a:ea typeface="HG丸ｺﾞｼｯｸM-PRO" panose="020F0600000000000000" pitchFamily="50" charset="-128"/>
              </a:rPr>
              <a:t>前回の介護給付費分科会で御指摘があった今後の課題について</a:t>
            </a:r>
            <a:r>
              <a:rPr lang="en-US" altLang="ja-JP" sz="1800" b="1">
                <a:latin typeface="HG丸ｺﾞｼｯｸM-PRO" panose="020F0600000000000000" pitchFamily="50" charset="-128"/>
                <a:ea typeface="HG丸ｺﾞｼｯｸM-PRO" panose="020F0600000000000000" pitchFamily="50" charset="-128"/>
              </a:rPr>
              <a:t>』</a:t>
            </a:r>
            <a:r>
              <a:rPr lang="ja-JP" altLang="en-US" sz="1800">
                <a:latin typeface="HG丸ｺﾞｼｯｸM-PRO" panose="020F0600000000000000" pitchFamily="50" charset="-128"/>
                <a:ea typeface="HG丸ｺﾞｼｯｸM-PRO" panose="020F0600000000000000" pitchFamily="50" charset="-128"/>
              </a:rPr>
              <a:t>で</a:t>
            </a:r>
            <a:endParaRPr lang="en-US" altLang="ja-JP" sz="18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1000">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1800">
                <a:latin typeface="HG丸ｺﾞｼｯｸM-PRO" panose="020F0600000000000000" pitchFamily="50" charset="-128"/>
                <a:ea typeface="HG丸ｺﾞｼｯｸM-PRO" panose="020F0600000000000000" pitchFamily="50" charset="-128"/>
              </a:rPr>
              <a:t>　</a:t>
            </a:r>
            <a:r>
              <a:rPr lang="ja-JP" altLang="en-US" sz="2000" b="1">
                <a:solidFill>
                  <a:srgbClr val="FF0000"/>
                </a:solidFill>
                <a:latin typeface="HG丸ｺﾞｼｯｸM-PRO" panose="020F0600000000000000" pitchFamily="50" charset="-128"/>
                <a:ea typeface="HG丸ｺﾞｼｯｸM-PRO" panose="020F0600000000000000" pitchFamily="50" charset="-128"/>
              </a:rPr>
              <a:t>○ 基準費用額の水準を検討するに当たっては、現行の基準費用額を</a:t>
            </a:r>
            <a:endParaRPr lang="en-US" altLang="ja-JP" sz="2000" b="1">
              <a:solidFill>
                <a:srgbClr val="FF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b="1">
                <a:solidFill>
                  <a:srgbClr val="FF0000"/>
                </a:solidFill>
                <a:latin typeface="HG丸ｺﾞｼｯｸM-PRO" panose="020F0600000000000000" pitchFamily="50" charset="-128"/>
                <a:ea typeface="HG丸ｺﾞｼｯｸM-PRO" panose="020F0600000000000000" pitchFamily="50" charset="-128"/>
              </a:rPr>
              <a:t>　　 設定する際の考え方が適切かという点も踏まえて検討することが必要</a:t>
            </a:r>
            <a:endParaRPr lang="en-US" altLang="ja-JP" sz="2000" b="1">
              <a:solidFill>
                <a:srgbClr val="FF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endParaRPr lang="en-US" altLang="ja-JP" sz="2000" b="1">
              <a:solidFill>
                <a:srgbClr val="FF0000"/>
              </a:solidFill>
              <a:latin typeface="HG丸ｺﾞｼｯｸM-PRO" panose="020F0600000000000000" pitchFamily="50" charset="-128"/>
              <a:ea typeface="HG丸ｺﾞｼｯｸM-PRO" panose="020F0600000000000000" pitchFamily="50" charset="-128"/>
            </a:endParaRPr>
          </a:p>
          <a:p>
            <a:pPr eaLnBrk="1" hangingPunct="1">
              <a:spcBef>
                <a:spcPct val="0"/>
              </a:spcBef>
              <a:buFontTx/>
              <a:buNone/>
            </a:pPr>
            <a:r>
              <a:rPr lang="ja-JP" altLang="en-US" sz="2000">
                <a:latin typeface="HG丸ｺﾞｼｯｸM-PRO" panose="020F0600000000000000" pitchFamily="50" charset="-128"/>
                <a:ea typeface="HG丸ｺﾞｼｯｸM-PRO" panose="020F0600000000000000" pitchFamily="50" charset="-128"/>
              </a:rPr>
              <a:t>と提示され、今後の検討課題とされた。</a:t>
            </a:r>
            <a:endParaRPr lang="en-US" altLang="ja-JP" sz="200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79388" y="188913"/>
            <a:ext cx="8713787" cy="400050"/>
          </a:xfrm>
          <a:prstGeom prst="rect">
            <a:avLst/>
          </a:prstGeom>
          <a:ln w="12700">
            <a:solidFill>
              <a:schemeClr val="tx1"/>
            </a:solidFill>
          </a:ln>
        </p:spPr>
        <p:txBody>
          <a:bodyPr>
            <a:spAutoFit/>
          </a:bodyPr>
          <a:lstStyle/>
          <a:p>
            <a:pPr>
              <a:defRPr/>
            </a:pPr>
            <a:r>
              <a:rPr lang="ja-JP" altLang="en-US" sz="2000">
                <a:latin typeface="+mn-ea"/>
                <a:ea typeface="+mn-ea"/>
              </a:rPr>
              <a:t>消費税率引上げに伴う平成２６年度介護報酬改定について（平成２６年改定）</a:t>
            </a:r>
          </a:p>
        </p:txBody>
      </p:sp>
      <p:sp>
        <p:nvSpPr>
          <p:cNvPr id="11270" name="正方形/長方形 7"/>
          <p:cNvSpPr>
            <a:spLocks noChangeArrowheads="1"/>
          </p:cNvSpPr>
          <p:nvPr/>
        </p:nvSpPr>
        <p:spPr bwMode="auto">
          <a:xfrm>
            <a:off x="14288" y="692150"/>
            <a:ext cx="756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latin typeface="HG丸ｺﾞｼｯｸM-PRO" panose="020F0600000000000000" pitchFamily="50" charset="-128"/>
                <a:ea typeface="HG丸ｺﾞｼｯｸM-PRO" panose="020F0600000000000000" pitchFamily="50" charset="-128"/>
              </a:rPr>
              <a:t>【</a:t>
            </a:r>
            <a:r>
              <a:rPr lang="ja-JP" altLang="en-US" sz="2000" b="1">
                <a:latin typeface="HG丸ｺﾞｼｯｸM-PRO" panose="020F0600000000000000" pitchFamily="50" charset="-128"/>
                <a:ea typeface="HG丸ｺﾞｼｯｸM-PRO" panose="020F0600000000000000" pitchFamily="50" charset="-128"/>
              </a:rPr>
              <a:t>補足給付：基準費用額（居住費・食費関係）について</a:t>
            </a:r>
            <a:r>
              <a:rPr lang="en-US" altLang="ja-JP" sz="2000" b="1">
                <a:latin typeface="HG丸ｺﾞｼｯｸM-PRO" panose="020F0600000000000000" pitchFamily="50" charset="-128"/>
                <a:ea typeface="HG丸ｺﾞｼｯｸM-PRO" panose="020F0600000000000000" pitchFamily="50" charset="-128"/>
              </a:rPr>
              <a:t>】</a:t>
            </a:r>
            <a:endParaRPr lang="ja-JP" altLang="en-US" sz="2000" b="1">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313</TotalTime>
  <Words>2625</Words>
  <Application>Microsoft Office PowerPoint</Application>
  <PresentationFormat>画面に合わせる (4:3)</PresentationFormat>
  <Paragraphs>721</Paragraphs>
  <Slides>57</Slides>
  <Notes>1</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3</vt:i4>
      </vt:variant>
      <vt:variant>
        <vt:lpstr>スライド タイトル</vt:lpstr>
      </vt:variant>
      <vt:variant>
        <vt:i4>57</vt:i4>
      </vt:variant>
    </vt:vector>
  </HeadingPairs>
  <TitlesOfParts>
    <vt:vector size="72" baseType="lpstr">
      <vt:lpstr>Calibri</vt:lpstr>
      <vt:lpstr>ＭＳ Ｐゴシック</vt:lpstr>
      <vt:lpstr>Arial</vt:lpstr>
      <vt:lpstr>ＭＳ Ｐ明朝</vt:lpstr>
      <vt:lpstr>Times New Roman</vt:lpstr>
      <vt:lpstr>HGPｺﾞｼｯｸE</vt:lpstr>
      <vt:lpstr>HG丸ｺﾞｼｯｸM-PRO</vt:lpstr>
      <vt:lpstr>ＭＳ 明朝</vt:lpstr>
      <vt:lpstr>PMingLiU</vt:lpstr>
      <vt:lpstr>Wingdings</vt:lpstr>
      <vt:lpstr>Gungsuh</vt:lpstr>
      <vt:lpstr>Office ​​テーマ</vt:lpstr>
      <vt:lpstr>Microsoft Excel グラフ</vt:lpstr>
      <vt:lpstr>Acrobat Document</vt:lpstr>
      <vt:lpstr>Microsoft PowerPoint 97-2003 Presentation</vt:lpstr>
      <vt:lpstr>平成27年度介護報酬改定について</vt:lpstr>
      <vt:lpstr>本日のお話</vt:lpstr>
      <vt:lpstr>介護保険制度改正の概略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平成24年度介護報酬改定と老健の現状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平成26年度診療報酬改定におけるトピックス</vt:lpstr>
      <vt:lpstr>PowerPoint プレゼンテーション</vt:lpstr>
      <vt:lpstr>PowerPoint プレゼンテーション</vt:lpstr>
      <vt:lpstr>平成２６年度診療報酬改定におけるトピックス</vt:lpstr>
      <vt:lpstr>平成２６年度診療報酬改定におけるトピックス</vt:lpstr>
      <vt:lpstr>平成２６年度診療報酬改定におけるトピックス</vt:lpstr>
      <vt:lpstr>老健をとりまく環境</vt:lpstr>
      <vt:lpstr>PowerPoint プレゼンテーション</vt:lpstr>
      <vt:lpstr>『地域』の様変り</vt:lpstr>
      <vt:lpstr>老健利用目的の多様性</vt:lpstr>
      <vt:lpstr>PowerPoint プレゼンテーション</vt:lpstr>
      <vt:lpstr>平成27年度介護報酬改定について</vt:lpstr>
      <vt:lpstr>PowerPoint プレゼンテーション</vt:lpstr>
      <vt:lpstr>老健のタイプいろいろ</vt:lpstr>
      <vt:lpstr>PowerPoint プレゼンテーション</vt:lpstr>
      <vt:lpstr>PowerPoint プレゼンテーション</vt:lpstr>
      <vt:lpstr>PowerPoint プレゼンテーション</vt:lpstr>
      <vt:lpstr>老健のタイプいろいろ</vt:lpstr>
      <vt:lpstr>在宅復帰率と認知症の利用者割合の分布</vt:lpstr>
      <vt:lpstr>PowerPoint プレゼンテーション</vt:lpstr>
      <vt:lpstr>PowerPoint プレゼンテーション</vt:lpstr>
      <vt:lpstr>PowerPoint プレゼンテーション</vt:lpstr>
      <vt:lpstr>老健のタイプいろいろ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ケアの質の評価 』</vt:lpstr>
      <vt:lpstr>全国老人保健施設協会が開発した 全く新しい評価手法モデル</vt:lpstr>
      <vt:lpstr>I C F</vt:lpstr>
      <vt:lpstr>PowerPoint プレゼンテーション</vt:lpstr>
      <vt:lpstr>PowerPoint プレゼンテーション</vt:lpstr>
      <vt:lpstr>要介護認定におけるアセスメント</vt:lpstr>
      <vt:lpstr>PowerPoint プレゼンテーション</vt:lpstr>
      <vt:lpstr>　基本動作</vt:lpstr>
      <vt:lpstr>余暇の指標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平成27年度介護報酬改定について</dc:title>
  <dc:creator>FJ-USER</dc:creator>
  <cp:lastModifiedBy>tabata</cp:lastModifiedBy>
  <cp:revision>14</cp:revision>
  <dcterms:created xsi:type="dcterms:W3CDTF">2014-05-12T07:02:14Z</dcterms:created>
  <dcterms:modified xsi:type="dcterms:W3CDTF">2014-06-03T01:17:59Z</dcterms:modified>
</cp:coreProperties>
</file>